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57" r:id="rId2"/>
    <p:sldId id="435" r:id="rId3"/>
    <p:sldId id="504" r:id="rId4"/>
    <p:sldId id="505" r:id="rId5"/>
    <p:sldId id="433" r:id="rId6"/>
    <p:sldId id="437" r:id="rId7"/>
    <p:sldId id="507" r:id="rId8"/>
    <p:sldId id="434" r:id="rId9"/>
    <p:sldId id="442" r:id="rId10"/>
    <p:sldId id="508" r:id="rId11"/>
    <p:sldId id="464" r:id="rId12"/>
    <p:sldId id="465" r:id="rId13"/>
    <p:sldId id="439" r:id="rId14"/>
    <p:sldId id="440" r:id="rId15"/>
    <p:sldId id="441" r:id="rId16"/>
    <p:sldId id="298" r:id="rId17"/>
    <p:sldId id="273" r:id="rId18"/>
    <p:sldId id="443" r:id="rId19"/>
    <p:sldId id="266" r:id="rId20"/>
    <p:sldId id="444" r:id="rId21"/>
    <p:sldId id="438" r:id="rId22"/>
    <p:sldId id="356" r:id="rId23"/>
    <p:sldId id="445" r:id="rId24"/>
    <p:sldId id="446" r:id="rId25"/>
    <p:sldId id="268" r:id="rId26"/>
    <p:sldId id="364" r:id="rId27"/>
    <p:sldId id="509" r:id="rId28"/>
    <p:sldId id="510" r:id="rId29"/>
    <p:sldId id="447" r:id="rId30"/>
    <p:sldId id="472" r:id="rId31"/>
    <p:sldId id="473" r:id="rId32"/>
    <p:sldId id="514" r:id="rId33"/>
    <p:sldId id="515" r:id="rId34"/>
    <p:sldId id="516" r:id="rId35"/>
    <p:sldId id="517" r:id="rId36"/>
    <p:sldId id="478" r:id="rId37"/>
    <p:sldId id="479" r:id="rId38"/>
    <p:sldId id="480" r:id="rId39"/>
    <p:sldId id="513" r:id="rId40"/>
    <p:sldId id="502" r:id="rId41"/>
    <p:sldId id="471" r:id="rId42"/>
    <p:sldId id="470" r:id="rId43"/>
    <p:sldId id="493" r:id="rId44"/>
    <p:sldId id="475" r:id="rId45"/>
    <p:sldId id="476" r:id="rId46"/>
    <p:sldId id="481" r:id="rId47"/>
    <p:sldId id="482" r:id="rId48"/>
    <p:sldId id="466" r:id="rId49"/>
    <p:sldId id="474" r:id="rId50"/>
    <p:sldId id="467" r:id="rId51"/>
    <p:sldId id="468" r:id="rId52"/>
    <p:sldId id="469" r:id="rId53"/>
    <p:sldId id="511" r:id="rId54"/>
    <p:sldId id="484" r:id="rId55"/>
    <p:sldId id="485" r:id="rId56"/>
    <p:sldId id="486" r:id="rId57"/>
    <p:sldId id="487" r:id="rId58"/>
    <p:sldId id="488" r:id="rId59"/>
    <p:sldId id="489" r:id="rId60"/>
    <p:sldId id="490" r:id="rId61"/>
    <p:sldId id="491" r:id="rId62"/>
    <p:sldId id="496" r:id="rId63"/>
    <p:sldId id="492" r:id="rId64"/>
    <p:sldId id="497" r:id="rId65"/>
    <p:sldId id="498" r:id="rId66"/>
    <p:sldId id="499" r:id="rId67"/>
    <p:sldId id="500" r:id="rId68"/>
    <p:sldId id="501" r:id="rId69"/>
    <p:sldId id="448" r:id="rId70"/>
    <p:sldId id="449" r:id="rId71"/>
    <p:sldId id="450" r:id="rId72"/>
    <p:sldId id="503" r:id="rId73"/>
    <p:sldId id="494" r:id="rId74"/>
    <p:sldId id="495" r:id="rId75"/>
    <p:sldId id="451" r:id="rId76"/>
    <p:sldId id="452" r:id="rId77"/>
    <p:sldId id="453" r:id="rId78"/>
    <p:sldId id="454" r:id="rId79"/>
    <p:sldId id="455" r:id="rId80"/>
    <p:sldId id="456" r:id="rId81"/>
    <p:sldId id="457" r:id="rId82"/>
    <p:sldId id="458" r:id="rId83"/>
    <p:sldId id="459" r:id="rId84"/>
    <p:sldId id="461" r:id="rId85"/>
    <p:sldId id="436" r:id="rId86"/>
    <p:sldId id="297" r:id="rId87"/>
    <p:sldId id="431" r:id="rId88"/>
    <p:sldId id="262" r:id="rId89"/>
    <p:sldId id="357" r:id="rId90"/>
    <p:sldId id="267" r:id="rId91"/>
    <p:sldId id="358" r:id="rId92"/>
    <p:sldId id="269" r:id="rId93"/>
    <p:sldId id="270" r:id="rId94"/>
    <p:sldId id="359" r:id="rId95"/>
    <p:sldId id="271" r:id="rId96"/>
    <p:sldId id="272" r:id="rId97"/>
    <p:sldId id="275" r:id="rId98"/>
    <p:sldId id="283" r:id="rId99"/>
    <p:sldId id="284" r:id="rId100"/>
    <p:sldId id="299" r:id="rId101"/>
    <p:sldId id="360" r:id="rId102"/>
    <p:sldId id="300" r:id="rId103"/>
    <p:sldId id="301" r:id="rId104"/>
    <p:sldId id="302" r:id="rId105"/>
    <p:sldId id="303" r:id="rId106"/>
    <p:sldId id="304" r:id="rId107"/>
    <p:sldId id="305" r:id="rId108"/>
    <p:sldId id="306" r:id="rId109"/>
    <p:sldId id="307" r:id="rId110"/>
    <p:sldId id="308" r:id="rId111"/>
    <p:sldId id="309" r:id="rId112"/>
    <p:sldId id="310" r:id="rId113"/>
    <p:sldId id="312" r:id="rId114"/>
    <p:sldId id="313" r:id="rId115"/>
    <p:sldId id="311" r:id="rId116"/>
    <p:sldId id="314" r:id="rId117"/>
    <p:sldId id="315" r:id="rId118"/>
    <p:sldId id="316" r:id="rId119"/>
    <p:sldId id="317" r:id="rId120"/>
    <p:sldId id="318" r:id="rId121"/>
    <p:sldId id="319" r:id="rId122"/>
    <p:sldId id="320" r:id="rId123"/>
    <p:sldId id="321" r:id="rId124"/>
    <p:sldId id="339" r:id="rId125"/>
    <p:sldId id="355" r:id="rId126"/>
    <p:sldId id="322" r:id="rId127"/>
    <p:sldId id="323" r:id="rId128"/>
    <p:sldId id="324" r:id="rId129"/>
    <p:sldId id="340" r:id="rId130"/>
    <p:sldId id="328" r:id="rId131"/>
    <p:sldId id="342" r:id="rId132"/>
    <p:sldId id="343" r:id="rId133"/>
    <p:sldId id="361" r:id="rId134"/>
    <p:sldId id="344" r:id="rId135"/>
    <p:sldId id="347" r:id="rId136"/>
    <p:sldId id="348" r:id="rId137"/>
    <p:sldId id="349" r:id="rId138"/>
    <p:sldId id="350" r:id="rId139"/>
    <p:sldId id="351" r:id="rId140"/>
    <p:sldId id="352" r:id="rId141"/>
    <p:sldId id="353" r:id="rId142"/>
    <p:sldId id="346" r:id="rId143"/>
    <p:sldId id="354" r:id="rId14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56" autoAdjust="0"/>
    <p:restoredTop sz="75692" autoAdjust="0"/>
  </p:normalViewPr>
  <p:slideViewPr>
    <p:cSldViewPr showGuides="1">
      <p:cViewPr>
        <p:scale>
          <a:sx n="50" d="100"/>
          <a:sy n="50" d="100"/>
        </p:scale>
        <p:origin x="-2309" y="-350"/>
      </p:cViewPr>
      <p:guideLst>
        <p:guide orient="horz" pos="2296"/>
        <p:guide orient="horz" pos="2478"/>
        <p:guide orient="horz" pos="890"/>
        <p:guide pos="2880"/>
        <p:guide pos="930"/>
        <p:guide pos="483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211AF-EF96-4817-A629-0B7F9F452E32}" type="datetimeFigureOut">
              <a:rPr lang="de-DE" smtClean="0"/>
              <a:pPr/>
              <a:t>23.11.2010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6734-891E-450A-BA91-269C59A0FD6A}" type="slidenum">
              <a:rPr lang="de-DE" smtClean="0"/>
              <a:pPr/>
              <a:t>‹Nr.›</a:t>
            </a:fld>
            <a:endParaRPr lang="de-DE"/>
          </a:p>
        </p:txBody>
      </p:sp>
    </p:spTree>
    <p:extLst>
      <p:ext uri="{BB962C8B-B14F-4D97-AF65-F5344CB8AC3E}">
        <p14:creationId xmlns:p14="http://schemas.microsoft.com/office/powerpoint/2010/main" val="132144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know, the aim of our workshop is to build a network and to produce proposals for research and projects related to our core hypothesis, which is that we must work to decrease conflicts and simultaneously develop synergies between the often competing and disharmonious food/water-shelter-clothing production and use systems.  In support of that aim we will both open the workshop, and inject at various times during our two days together, with provocations/statements from our delegates in response--</a:t>
            </a:r>
            <a:r>
              <a:rPr lang="en-US" sz="1200" i="1" kern="1200" dirty="0" smtClean="0">
                <a:solidFill>
                  <a:schemeClr val="tx1"/>
                </a:solidFill>
                <a:effectLst/>
                <a:latin typeface="+mn-lt"/>
                <a:ea typeface="+mn-ea"/>
                <a:cs typeface="+mn-cs"/>
              </a:rPr>
              <a:t>positive, questioning, or negative--</a:t>
            </a:r>
            <a:r>
              <a:rPr lang="en-US" sz="1200" kern="1200" dirty="0" smtClean="0">
                <a:solidFill>
                  <a:schemeClr val="tx1"/>
                </a:solidFill>
                <a:effectLst/>
                <a:latin typeface="+mn-lt"/>
                <a:ea typeface="+mn-ea"/>
                <a:cs typeface="+mn-cs"/>
              </a:rPr>
              <a:t>to our thesis. </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3AF56734-891E-450A-BA91-269C59A0FD6A}" type="slidenum">
              <a:rPr lang="de-DE" smtClean="0"/>
              <a:pPr/>
              <a:t>1</a:t>
            </a:fld>
            <a:endParaRPr lang="de-DE"/>
          </a:p>
        </p:txBody>
      </p:sp>
    </p:spTree>
    <p:extLst>
      <p:ext uri="{BB962C8B-B14F-4D97-AF65-F5344CB8AC3E}">
        <p14:creationId xmlns:p14="http://schemas.microsoft.com/office/powerpoint/2010/main" val="198270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Folienbildplatzhalter 1"/>
          <p:cNvSpPr>
            <a:spLocks noGrp="1" noRot="1" noChangeAspect="1" noTextEdit="1"/>
          </p:cNvSpPr>
          <p:nvPr>
            <p:ph type="sldImg"/>
          </p:nvPr>
        </p:nvSpPr>
        <p:spPr>
          <a:ln/>
        </p:spPr>
      </p:sp>
      <p:sp>
        <p:nvSpPr>
          <p:cNvPr id="377859" name="Notizenplatzhalter 2"/>
          <p:cNvSpPr>
            <a:spLocks noGrp="1"/>
          </p:cNvSpPr>
          <p:nvPr>
            <p:ph type="body" idx="1"/>
          </p:nvPr>
        </p:nvSpPr>
        <p:spPr>
          <a:noFill/>
          <a:ln/>
        </p:spPr>
        <p:txBody>
          <a:bodyPr/>
          <a:lstStyle/>
          <a:p>
            <a:r>
              <a:rPr lang="de-DE" smtClean="0"/>
              <a:t>Sieben Mulden und eine Leiche</a:t>
            </a:r>
          </a:p>
        </p:txBody>
      </p:sp>
      <p:sp>
        <p:nvSpPr>
          <p:cNvPr id="377860" name="Foliennummernplatzhalter 3"/>
          <p:cNvSpPr>
            <a:spLocks noGrp="1"/>
          </p:cNvSpPr>
          <p:nvPr>
            <p:ph type="sldNum" sz="quarter" idx="5"/>
          </p:nvPr>
        </p:nvSpPr>
        <p:spPr>
          <a:noFill/>
        </p:spPr>
        <p:txBody>
          <a:bodyPr/>
          <a:lstStyle/>
          <a:p>
            <a:fld id="{DDF7F20D-E053-4A09-8319-3B3326D9153E}" type="slidenum">
              <a:rPr lang="de-DE" smtClean="0"/>
              <a:pPr/>
              <a:t>96</a:t>
            </a:fld>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Folienbildplatzhalter 1"/>
          <p:cNvSpPr>
            <a:spLocks noGrp="1" noRot="1" noChangeAspect="1" noTextEdit="1"/>
          </p:cNvSpPr>
          <p:nvPr>
            <p:ph type="sldImg"/>
          </p:nvPr>
        </p:nvSpPr>
        <p:spPr>
          <a:ln/>
        </p:spPr>
      </p:sp>
      <p:sp>
        <p:nvSpPr>
          <p:cNvPr id="357379" name="Notizenplatzhalter 2"/>
          <p:cNvSpPr>
            <a:spLocks noGrp="1"/>
          </p:cNvSpPr>
          <p:nvPr>
            <p:ph type="body" idx="1"/>
          </p:nvPr>
        </p:nvSpPr>
        <p:spPr>
          <a:noFill/>
          <a:ln/>
        </p:spPr>
        <p:txBody>
          <a:bodyPr/>
          <a:lstStyle/>
          <a:p>
            <a:r>
              <a:rPr lang="de-DE" smtClean="0"/>
              <a:t>www.thefinancialhelpcenter.com</a:t>
            </a:r>
          </a:p>
        </p:txBody>
      </p:sp>
      <p:sp>
        <p:nvSpPr>
          <p:cNvPr id="357380" name="Foliennummernplatzhalter 3"/>
          <p:cNvSpPr>
            <a:spLocks noGrp="1"/>
          </p:cNvSpPr>
          <p:nvPr>
            <p:ph type="sldNum" sz="quarter" idx="5"/>
          </p:nvPr>
        </p:nvSpPr>
        <p:spPr>
          <a:noFill/>
        </p:spPr>
        <p:txBody>
          <a:bodyPr/>
          <a:lstStyle/>
          <a:p>
            <a:fld id="{10F81873-4A38-43B4-A36F-894533DEF192}" type="slidenum">
              <a:rPr lang="de-DE" smtClean="0"/>
              <a:pPr/>
              <a:t>98</a:t>
            </a:fld>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i="1" dirty="0" smtClean="0"/>
              <a:t>Image </a:t>
            </a:r>
            <a:r>
              <a:rPr lang="de-DE" i="1" dirty="0" err="1" smtClean="0"/>
              <a:t>Credit</a:t>
            </a:r>
            <a:r>
              <a:rPr lang="de-DE" i="1" dirty="0" smtClean="0"/>
              <a:t>: </a:t>
            </a:r>
            <a:r>
              <a:rPr lang="de-DE" i="1" smtClean="0"/>
              <a:t>Greengaged</a:t>
            </a:r>
            <a:endParaRPr lang="de-DE"/>
          </a:p>
        </p:txBody>
      </p:sp>
      <p:sp>
        <p:nvSpPr>
          <p:cNvPr id="4" name="Foliennummernplatzhalter 3"/>
          <p:cNvSpPr>
            <a:spLocks noGrp="1"/>
          </p:cNvSpPr>
          <p:nvPr>
            <p:ph type="sldNum" sz="quarter" idx="10"/>
          </p:nvPr>
        </p:nvSpPr>
        <p:spPr/>
        <p:txBody>
          <a:bodyPr/>
          <a:lstStyle/>
          <a:p>
            <a:fld id="{1A56F522-5D30-4D05-8364-065D3C3CE115}" type="slidenum">
              <a:rPr lang="de-DE" smtClean="0"/>
              <a:pPr/>
              <a:t>100</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Times New Roman" pitchFamily="18" charset="0"/>
                <a:ea typeface="+mn-ea"/>
                <a:cs typeface="+mn-cs"/>
              </a:rPr>
              <a:t>treehugger.com</a:t>
            </a:r>
            <a:endParaRPr lang="de-DE" dirty="0"/>
          </a:p>
        </p:txBody>
      </p:sp>
      <p:sp>
        <p:nvSpPr>
          <p:cNvPr id="4" name="Foliennummernplatzhalter 3"/>
          <p:cNvSpPr>
            <a:spLocks noGrp="1"/>
          </p:cNvSpPr>
          <p:nvPr>
            <p:ph type="sldNum" sz="quarter" idx="10"/>
          </p:nvPr>
        </p:nvSpPr>
        <p:spPr/>
        <p:txBody>
          <a:bodyPr/>
          <a:lstStyle/>
          <a:p>
            <a:pPr>
              <a:defRPr/>
            </a:pPr>
            <a:fld id="{94C8E6E0-2074-4DA6-BBDB-44BCBCF40DF3}" type="slidenum">
              <a:rPr lang="de-DE" smtClean="0"/>
              <a:pPr>
                <a:defRPr/>
              </a:pPr>
              <a:t>109</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ln/>
        </p:spPr>
      </p:sp>
      <p:sp>
        <p:nvSpPr>
          <p:cNvPr id="361475" name="Notizenplatzhalter 2"/>
          <p:cNvSpPr>
            <a:spLocks noGrp="1"/>
          </p:cNvSpPr>
          <p:nvPr>
            <p:ph type="body" idx="1"/>
          </p:nvPr>
        </p:nvSpPr>
        <p:spPr>
          <a:noFill/>
          <a:ln/>
        </p:spPr>
        <p:txBody>
          <a:bodyPr/>
          <a:lstStyle/>
          <a:p>
            <a:r>
              <a:rPr lang="de-DE" smtClean="0"/>
              <a:t>Damien Hirst</a:t>
            </a:r>
          </a:p>
        </p:txBody>
      </p:sp>
      <p:sp>
        <p:nvSpPr>
          <p:cNvPr id="361476" name="Foliennummernplatzhalter 3"/>
          <p:cNvSpPr>
            <a:spLocks noGrp="1"/>
          </p:cNvSpPr>
          <p:nvPr>
            <p:ph type="sldNum" sz="quarter" idx="5"/>
          </p:nvPr>
        </p:nvSpPr>
        <p:spPr>
          <a:noFill/>
        </p:spPr>
        <p:txBody>
          <a:bodyPr/>
          <a:lstStyle/>
          <a:p>
            <a:fld id="{1E972C2B-4D09-43A7-AC2C-CAD067C0A7A1}" type="slidenum">
              <a:rPr lang="de-DE" smtClean="0"/>
              <a:pPr/>
              <a:t>121</a:t>
            </a:fld>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ln/>
        </p:spPr>
      </p:sp>
      <p:sp>
        <p:nvSpPr>
          <p:cNvPr id="362499" name="Notizenplatzhalter 2"/>
          <p:cNvSpPr>
            <a:spLocks noGrp="1"/>
          </p:cNvSpPr>
          <p:nvPr>
            <p:ph type="body" idx="1"/>
          </p:nvPr>
        </p:nvSpPr>
        <p:spPr>
          <a:noFill/>
          <a:ln/>
        </p:spPr>
        <p:txBody>
          <a:bodyPr/>
          <a:lstStyle/>
          <a:p>
            <a:endParaRPr lang="de-DE" smtClean="0"/>
          </a:p>
        </p:txBody>
      </p:sp>
      <p:sp>
        <p:nvSpPr>
          <p:cNvPr id="362500" name="Foliennummernplatzhalter 3"/>
          <p:cNvSpPr>
            <a:spLocks noGrp="1"/>
          </p:cNvSpPr>
          <p:nvPr>
            <p:ph type="sldNum" sz="quarter" idx="5"/>
          </p:nvPr>
        </p:nvSpPr>
        <p:spPr>
          <a:noFill/>
        </p:spPr>
        <p:txBody>
          <a:bodyPr/>
          <a:lstStyle/>
          <a:p>
            <a:fld id="{26C5087C-CC41-4E39-A38A-DC507D0116D9}" type="slidenum">
              <a:rPr lang="de-DE" smtClean="0"/>
              <a:pPr/>
              <a:t>123</a:t>
            </a:fld>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Folienbildplatzhalter 1"/>
          <p:cNvSpPr>
            <a:spLocks noGrp="1" noRot="1" noChangeAspect="1" noTextEdit="1"/>
          </p:cNvSpPr>
          <p:nvPr>
            <p:ph type="sldImg"/>
          </p:nvPr>
        </p:nvSpPr>
        <p:spPr>
          <a:ln/>
        </p:spPr>
      </p:sp>
      <p:sp>
        <p:nvSpPr>
          <p:cNvPr id="289795" name="Notizenplatzhalter 2"/>
          <p:cNvSpPr>
            <a:spLocks noGrp="1"/>
          </p:cNvSpPr>
          <p:nvPr>
            <p:ph type="body" idx="1"/>
          </p:nvPr>
        </p:nvSpPr>
        <p:spPr>
          <a:noFill/>
          <a:ln/>
        </p:spPr>
        <p:txBody>
          <a:bodyPr/>
          <a:lstStyle/>
          <a:p>
            <a:r>
              <a:rPr lang="de-DE" smtClean="0"/>
              <a:t>Supermarketing</a:t>
            </a:r>
          </a:p>
        </p:txBody>
      </p:sp>
      <p:sp>
        <p:nvSpPr>
          <p:cNvPr id="289796" name="Foliennummernplatzhalter 3"/>
          <p:cNvSpPr>
            <a:spLocks noGrp="1"/>
          </p:cNvSpPr>
          <p:nvPr>
            <p:ph type="sldNum" sz="quarter" idx="5"/>
          </p:nvPr>
        </p:nvSpPr>
        <p:spPr>
          <a:noFill/>
        </p:spPr>
        <p:txBody>
          <a:bodyPr/>
          <a:lstStyle/>
          <a:p>
            <a:fld id="{8300BB6C-662D-47DC-92FD-34AF79041C36}" type="slidenum">
              <a:rPr lang="de-DE" smtClean="0"/>
              <a:pPr/>
              <a:t>129</a:t>
            </a:fld>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Folienbildplatzhalter 1"/>
          <p:cNvSpPr>
            <a:spLocks noGrp="1" noRot="1" noChangeAspect="1" noTextEdit="1"/>
          </p:cNvSpPr>
          <p:nvPr>
            <p:ph type="sldImg"/>
          </p:nvPr>
        </p:nvSpPr>
        <p:spPr>
          <a:ln/>
        </p:spPr>
      </p:sp>
      <p:sp>
        <p:nvSpPr>
          <p:cNvPr id="353283" name="Notizenplatzhalter 2"/>
          <p:cNvSpPr>
            <a:spLocks noGrp="1"/>
          </p:cNvSpPr>
          <p:nvPr>
            <p:ph type="body" idx="1"/>
          </p:nvPr>
        </p:nvSpPr>
        <p:spPr>
          <a:noFill/>
          <a:ln/>
        </p:spPr>
        <p:txBody>
          <a:bodyPr/>
          <a:lstStyle/>
          <a:p>
            <a:r>
              <a:rPr lang="de-DE" smtClean="0"/>
              <a:t>sembeo.com</a:t>
            </a:r>
          </a:p>
        </p:txBody>
      </p:sp>
      <p:sp>
        <p:nvSpPr>
          <p:cNvPr id="353284" name="Foliennummernplatzhalter 3"/>
          <p:cNvSpPr>
            <a:spLocks noGrp="1"/>
          </p:cNvSpPr>
          <p:nvPr>
            <p:ph type="sldNum" sz="quarter" idx="5"/>
          </p:nvPr>
        </p:nvSpPr>
        <p:spPr>
          <a:noFill/>
        </p:spPr>
        <p:txBody>
          <a:bodyPr/>
          <a:lstStyle/>
          <a:p>
            <a:fld id="{9C9D9C47-9DF3-4778-ACEB-5EA8FAD7A049}" type="slidenum">
              <a:rPr lang="de-DE" smtClean="0"/>
              <a:pPr/>
              <a:t>142</a:t>
            </a:fld>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Folienbildplatzhalter 1"/>
          <p:cNvSpPr>
            <a:spLocks noGrp="1" noRot="1" noChangeAspect="1" noTextEdit="1"/>
          </p:cNvSpPr>
          <p:nvPr>
            <p:ph type="sldImg"/>
          </p:nvPr>
        </p:nvSpPr>
        <p:spPr>
          <a:ln/>
        </p:spPr>
      </p:sp>
      <p:sp>
        <p:nvSpPr>
          <p:cNvPr id="7178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
        <p:nvSpPr>
          <p:cNvPr id="7178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8A63FE-6BDA-4E1F-8846-495285D43790}" type="slidenum">
              <a:rPr lang="de-DE" smtClean="0"/>
              <a:pPr eaLnBrk="1" hangingPunct="1"/>
              <a:t>7</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Folienbildplatzhalter 1"/>
          <p:cNvSpPr>
            <a:spLocks noGrp="1" noRot="1" noChangeAspect="1" noTextEdit="1"/>
          </p:cNvSpPr>
          <p:nvPr>
            <p:ph type="sldImg"/>
          </p:nvPr>
        </p:nvSpPr>
        <p:spPr>
          <a:ln/>
        </p:spPr>
      </p:sp>
      <p:sp>
        <p:nvSpPr>
          <p:cNvPr id="351235" name="Notizenplatzhalter 2"/>
          <p:cNvSpPr>
            <a:spLocks noGrp="1"/>
          </p:cNvSpPr>
          <p:nvPr>
            <p:ph type="body" idx="1"/>
          </p:nvPr>
        </p:nvSpPr>
        <p:spPr>
          <a:noFill/>
          <a:ln/>
        </p:spPr>
        <p:txBody>
          <a:bodyPr/>
          <a:lstStyle/>
          <a:p>
            <a:endParaRPr lang="de-DE" smtClean="0"/>
          </a:p>
        </p:txBody>
      </p:sp>
      <p:sp>
        <p:nvSpPr>
          <p:cNvPr id="351236" name="Foliennummernplatzhalter 3"/>
          <p:cNvSpPr>
            <a:spLocks noGrp="1"/>
          </p:cNvSpPr>
          <p:nvPr>
            <p:ph type="sldNum" sz="quarter" idx="5"/>
          </p:nvPr>
        </p:nvSpPr>
        <p:spPr>
          <a:noFill/>
        </p:spPr>
        <p:txBody>
          <a:bodyPr/>
          <a:lstStyle/>
          <a:p>
            <a:fld id="{EA51FAA8-BAAA-4258-AC5E-51C316758760}" type="slidenum">
              <a:rPr lang="de-DE" smtClean="0"/>
              <a:pPr/>
              <a:t>9</a:t>
            </a:fld>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latin typeface="Verdana" pitchFamily="34" charset="0"/>
              </a:rPr>
              <a:t>Firms employ  people and capital to produce the goods and services that households want and need.</a:t>
            </a:r>
          </a:p>
          <a:p>
            <a:endParaRPr lang="en-US" dirty="0" smtClean="0">
              <a:latin typeface="Verdana" pitchFamily="34" charset="0"/>
            </a:endParaRPr>
          </a:p>
          <a:p>
            <a:r>
              <a:rPr lang="en-US" dirty="0" smtClean="0">
                <a:latin typeface="Verdana" pitchFamily="34" charset="0"/>
              </a:rPr>
              <a:t>People offer up their </a:t>
            </a:r>
            <a:r>
              <a:rPr lang="en-US" dirty="0" err="1" smtClean="0">
                <a:latin typeface="Verdana" pitchFamily="34" charset="0"/>
              </a:rPr>
              <a:t>labour</a:t>
            </a:r>
            <a:r>
              <a:rPr lang="en-US" dirty="0" smtClean="0">
                <a:latin typeface="Verdana" pitchFamily="34" charset="0"/>
              </a:rPr>
              <a:t> to firms in exchange for incomes.</a:t>
            </a:r>
          </a:p>
          <a:p>
            <a:endParaRPr lang="en-US" dirty="0" smtClean="0">
              <a:latin typeface="Verdana" pitchFamily="34" charset="0"/>
            </a:endParaRPr>
          </a:p>
          <a:p>
            <a:r>
              <a:rPr lang="en-US" dirty="0" smtClean="0">
                <a:latin typeface="Verdana" pitchFamily="34" charset="0"/>
              </a:rPr>
              <a:t>Revenue from the sale of goods and services is what allows firms to provide people with incomes. </a:t>
            </a:r>
          </a:p>
          <a:p>
            <a:endParaRPr lang="en-US" dirty="0" smtClean="0">
              <a:latin typeface="Verdana" pitchFamily="34" charset="0"/>
            </a:endParaRPr>
          </a:p>
          <a:p>
            <a:r>
              <a:rPr lang="en-US" dirty="0" smtClean="0">
                <a:latin typeface="Verdana" pitchFamily="34" charset="0"/>
              </a:rPr>
              <a:t>People spend some of this income on more consumer goods.  </a:t>
            </a:r>
          </a:p>
          <a:p>
            <a:r>
              <a:rPr lang="en-US" dirty="0" smtClean="0">
                <a:latin typeface="Verdana" pitchFamily="34" charset="0"/>
              </a:rPr>
              <a:t>But some of it they save.  These savings are invested (directly or indirectly) back into firms.</a:t>
            </a:r>
          </a:p>
          <a:p>
            <a:endParaRPr lang="en-US" dirty="0" smtClean="0">
              <a:latin typeface="Verdana" pitchFamily="34" charset="0"/>
            </a:endParaRPr>
          </a:p>
          <a:p>
            <a:r>
              <a:rPr lang="en-US" b="1" dirty="0" smtClean="0"/>
              <a:t>Missing from this over-simplified picture</a:t>
            </a:r>
            <a:r>
              <a:rPr lang="en-US" dirty="0" smtClean="0"/>
              <a:t> of the economy are what’s called </a:t>
            </a:r>
          </a:p>
          <a:p>
            <a:pPr>
              <a:buFont typeface="Arial" pitchFamily="34" charset="0"/>
              <a:buChar char="•"/>
            </a:pPr>
            <a:r>
              <a:rPr lang="en-US" dirty="0" smtClean="0"/>
              <a:t> the public sector (government), </a:t>
            </a:r>
          </a:p>
          <a:p>
            <a:pPr>
              <a:buFont typeface="Arial" pitchFamily="34" charset="0"/>
              <a:buChar char="•"/>
            </a:pPr>
            <a:r>
              <a:rPr lang="en-US" dirty="0" smtClean="0"/>
              <a:t> the foreign sector (overseas firms, households and governments) </a:t>
            </a:r>
          </a:p>
          <a:p>
            <a:pPr>
              <a:buFont typeface="Arial" pitchFamily="34" charset="0"/>
              <a:buChar char="•"/>
            </a:pPr>
            <a:r>
              <a:rPr lang="en-US" dirty="0" smtClean="0"/>
              <a:t> and the financial sector – which mediates the financial flows of the circular economy</a:t>
            </a:r>
            <a:endParaRPr lang="de-DE" dirty="0" smtClean="0"/>
          </a:p>
          <a:p>
            <a:endParaRPr lang="de-DE" dirty="0" smtClean="0">
              <a:latin typeface="Verdana" pitchFamily="34" charset="0"/>
            </a:endParaRPr>
          </a:p>
          <a:p>
            <a:endParaRPr lang="de-DE" dirty="0"/>
          </a:p>
        </p:txBody>
      </p:sp>
      <p:sp>
        <p:nvSpPr>
          <p:cNvPr id="4" name="Foliennummernplatzhalter 3"/>
          <p:cNvSpPr>
            <a:spLocks noGrp="1"/>
          </p:cNvSpPr>
          <p:nvPr>
            <p:ph type="sldNum" sz="quarter" idx="10"/>
          </p:nvPr>
        </p:nvSpPr>
        <p:spPr/>
        <p:txBody>
          <a:bodyPr/>
          <a:lstStyle/>
          <a:p>
            <a:fld id="{8A84DC7C-F948-4B22-892C-75566E5356E5}" type="slidenum">
              <a:rPr lang="de-DE" smtClean="0"/>
              <a:pPr/>
              <a:t>10</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F56734-891E-450A-BA91-269C59A0FD6A}" type="slidenum">
              <a:rPr lang="de-DE" smtClean="0"/>
              <a:pPr/>
              <a:t>13</a:t>
            </a:fld>
            <a:endParaRPr lang="de-DE"/>
          </a:p>
        </p:txBody>
      </p:sp>
    </p:spTree>
    <p:extLst>
      <p:ext uri="{BB962C8B-B14F-4D97-AF65-F5344CB8AC3E}">
        <p14:creationId xmlns:p14="http://schemas.microsoft.com/office/powerpoint/2010/main" val="276966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mtClean="0"/>
              <a:t>Will become tangible also in the emerging countries and at a faster speed…</a:t>
            </a:r>
          </a:p>
        </p:txBody>
      </p:sp>
      <p:sp>
        <p:nvSpPr>
          <p:cNvPr id="4" name="Foliennummernplatzhalter 3"/>
          <p:cNvSpPr>
            <a:spLocks noGrp="1"/>
          </p:cNvSpPr>
          <p:nvPr>
            <p:ph type="sldNum" sz="quarter" idx="5"/>
          </p:nvPr>
        </p:nvSpPr>
        <p:spPr/>
        <p:txBody>
          <a:bodyPr/>
          <a:lstStyle/>
          <a:p>
            <a:pPr>
              <a:defRPr/>
            </a:pPr>
            <a:fld id="{59787623-EAD0-4BB5-9213-AC0CC1E47967}" type="slidenum">
              <a:rPr lang="de-DE" smtClean="0"/>
              <a:pPr>
                <a:defRPr/>
              </a:pPr>
              <a:t>40</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en-US" sz="1200" b="1" kern="1200" dirty="0" smtClean="0">
                <a:solidFill>
                  <a:schemeClr val="tx1"/>
                </a:solidFill>
                <a:effectLst/>
                <a:latin typeface="+mn-lt"/>
                <a:ea typeface="+mn-ea"/>
                <a:cs typeface="+mn-cs"/>
              </a:rPr>
              <a:t>Small, Local, Open and Connected: an emerging scenario / </a:t>
            </a:r>
            <a:r>
              <a:rPr lang="en-US" sz="1200" kern="1200" dirty="0" smtClean="0">
                <a:solidFill>
                  <a:schemeClr val="tx1"/>
                </a:solidFill>
                <a:effectLst/>
                <a:latin typeface="+mn-lt"/>
                <a:ea typeface="+mn-ea"/>
                <a:cs typeface="+mn-cs"/>
              </a:rPr>
              <a:t>Ezio Manzini</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define and implement these new models is, of course, very difficult. But it is not impossible. And we do not have to start from zero. In the last decades, in fact, a multiplicity of social “actors” (institutions, enterprises, non-profit organisations, but also and most of all, individual citizens and their associations) have been capable of acting outside of the mainstream models. And, doing so, to create a large amount of concrete experiences that could consolidate, spread and become the most convincing answers to the present dramatic challenges.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emerging scenario.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Thanks to the promising experiences accumulated to date we can outline a new scenario. This emerging scenario is given by the fact that it can be built at the intersection of three main innovation streams: the </a:t>
            </a:r>
            <a:r>
              <a:rPr lang="en-GB" sz="1200" i="1" kern="1200" dirty="0" smtClean="0">
                <a:solidFill>
                  <a:schemeClr val="tx1"/>
                </a:solidFill>
                <a:effectLst/>
                <a:latin typeface="+mn-lt"/>
                <a:ea typeface="+mn-ea"/>
                <a:cs typeface="+mn-cs"/>
              </a:rPr>
              <a:t>green revolution</a:t>
            </a:r>
            <a:r>
              <a:rPr lang="en-GB" sz="1200" kern="1200" dirty="0" smtClean="0">
                <a:solidFill>
                  <a:schemeClr val="tx1"/>
                </a:solidFill>
                <a:effectLst/>
                <a:latin typeface="+mn-lt"/>
                <a:ea typeface="+mn-ea"/>
                <a:cs typeface="+mn-cs"/>
              </a:rPr>
              <a:t> (and the highly environmental friendly systems it makes available); the </a:t>
            </a:r>
            <a:r>
              <a:rPr lang="en-GB" sz="1200" i="1" kern="1200" dirty="0" smtClean="0">
                <a:solidFill>
                  <a:schemeClr val="tx1"/>
                </a:solidFill>
                <a:effectLst/>
                <a:latin typeface="+mn-lt"/>
                <a:ea typeface="+mn-ea"/>
                <a:cs typeface="+mn-cs"/>
              </a:rPr>
              <a:t>spread of networks</a:t>
            </a:r>
            <a:r>
              <a:rPr lang="en-GB" sz="1200" kern="1200" dirty="0" smtClean="0">
                <a:solidFill>
                  <a:schemeClr val="tx1"/>
                </a:solidFill>
                <a:effectLst/>
                <a:latin typeface="+mn-lt"/>
                <a:ea typeface="+mn-ea"/>
                <a:cs typeface="+mn-cs"/>
              </a:rPr>
              <a:t> (and the distributed, open, peer-to-peer organisations it generates); the </a:t>
            </a:r>
            <a:r>
              <a:rPr lang="en-GB" sz="1200" i="1" kern="1200" dirty="0" smtClean="0">
                <a:solidFill>
                  <a:schemeClr val="tx1"/>
                </a:solidFill>
                <a:effectLst/>
                <a:latin typeface="+mn-lt"/>
                <a:ea typeface="+mn-ea"/>
                <a:cs typeface="+mn-cs"/>
              </a:rPr>
              <a:t>diffuse creativity</a:t>
            </a:r>
            <a:r>
              <a:rPr lang="en-GB" sz="1200" kern="1200" dirty="0" smtClean="0">
                <a:solidFill>
                  <a:schemeClr val="tx1"/>
                </a:solidFill>
                <a:effectLst/>
                <a:latin typeface="+mn-lt"/>
                <a:ea typeface="+mn-ea"/>
                <a:cs typeface="+mn-cs"/>
              </a:rPr>
              <a:t> (and the original answers to daily problems that a variety of social actors are conceiving and implementing). We will refer to it as the SLOC Scenario, where SLOC stands for </a:t>
            </a:r>
            <a:r>
              <a:rPr lang="en-GB" sz="1200" i="1" kern="1200" dirty="0" smtClean="0">
                <a:solidFill>
                  <a:schemeClr val="tx1"/>
                </a:solidFill>
                <a:effectLst/>
                <a:latin typeface="+mn-lt"/>
                <a:ea typeface="+mn-ea"/>
                <a:cs typeface="+mn-cs"/>
              </a:rPr>
              <a:t>small, local, open, connected</a:t>
            </a:r>
            <a:r>
              <a:rPr lang="en-GB" sz="1200" kern="1200" dirty="0" smtClean="0">
                <a:solidFill>
                  <a:schemeClr val="tx1"/>
                </a:solidFill>
                <a:effectLst/>
                <a:latin typeface="+mn-lt"/>
                <a:ea typeface="+mn-ea"/>
                <a:cs typeface="+mn-cs"/>
              </a:rPr>
              <a:t>. These four adjectives, in fact, synthesise very well the socio-technical system on which this scenario is based: a </a:t>
            </a:r>
            <a:r>
              <a:rPr lang="en-GB" sz="1200" i="1" kern="1200" dirty="0" smtClean="0">
                <a:solidFill>
                  <a:schemeClr val="tx1"/>
                </a:solidFill>
                <a:effectLst/>
                <a:latin typeface="+mn-lt"/>
                <a:ea typeface="+mn-ea"/>
                <a:cs typeface="+mn-cs"/>
              </a:rPr>
              <a:t>distributed production and consumption system</a:t>
            </a:r>
            <a:r>
              <a:rPr lang="en-GB" sz="1200" kern="1200" dirty="0" smtClean="0">
                <a:solidFill>
                  <a:schemeClr val="tx1"/>
                </a:solidFill>
                <a:effectLst/>
                <a:latin typeface="+mn-lt"/>
                <a:ea typeface="+mn-ea"/>
                <a:cs typeface="+mn-cs"/>
              </a:rPr>
              <a:t> where the </a:t>
            </a:r>
            <a:r>
              <a:rPr lang="en-GB" sz="1200" i="1" kern="1200" dirty="0" smtClean="0">
                <a:solidFill>
                  <a:schemeClr val="tx1"/>
                </a:solidFill>
                <a:effectLst/>
                <a:latin typeface="+mn-lt"/>
                <a:ea typeface="+mn-ea"/>
                <a:cs typeface="+mn-cs"/>
              </a:rPr>
              <a:t>global</a:t>
            </a:r>
            <a:r>
              <a:rPr lang="en-GB" sz="1200" kern="1200" dirty="0" smtClean="0">
                <a:solidFill>
                  <a:schemeClr val="tx1"/>
                </a:solidFill>
                <a:effectLst/>
                <a:latin typeface="+mn-lt"/>
                <a:ea typeface="+mn-ea"/>
                <a:cs typeface="+mn-cs"/>
              </a:rPr>
              <a:t> is a </a:t>
            </a:r>
            <a:r>
              <a:rPr lang="en-GB" sz="1200" i="1" kern="1200" dirty="0" smtClean="0">
                <a:solidFill>
                  <a:schemeClr val="tx1"/>
                </a:solidFill>
                <a:effectLst/>
                <a:latin typeface="+mn-lt"/>
                <a:ea typeface="+mn-ea"/>
                <a:cs typeface="+mn-cs"/>
              </a:rPr>
              <a:t>“network of locals”</a:t>
            </a:r>
            <a:r>
              <a:rPr lang="en-GB" sz="1200" kern="1200" dirty="0" smtClean="0">
                <a:solidFill>
                  <a:schemeClr val="tx1"/>
                </a:solidFill>
                <a:effectLst/>
                <a:latin typeface="+mn-lt"/>
                <a:ea typeface="+mn-ea"/>
                <a:cs typeface="+mn-cs"/>
              </a:rPr>
              <a:t>. That is, it is a mesh of connected local systems the small scale of which makes them comprehensible and controllable by individuals and communities.</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SLOC Scenario is useful because it gives a clear direction of where to look for sustainable solutions. In fact, it indicates that sustainable solutions necessarily refer to the </a:t>
            </a:r>
            <a:r>
              <a:rPr lang="en-GB" sz="1200" i="1" kern="1200" dirty="0" smtClean="0">
                <a:solidFill>
                  <a:schemeClr val="tx1"/>
                </a:solidFill>
                <a:effectLst/>
                <a:latin typeface="+mn-lt"/>
                <a:ea typeface="+mn-ea"/>
                <a:cs typeface="+mn-cs"/>
              </a:rPr>
              <a:t>local </a:t>
            </a:r>
            <a:r>
              <a:rPr lang="en-GB" sz="1200" kern="1200" dirty="0" smtClean="0">
                <a:solidFill>
                  <a:schemeClr val="tx1"/>
                </a:solidFill>
                <a:effectLst/>
                <a:latin typeface="+mn-lt"/>
                <a:ea typeface="+mn-ea"/>
                <a:cs typeface="+mn-cs"/>
              </a:rPr>
              <a:t>(and the </a:t>
            </a:r>
            <a:r>
              <a:rPr lang="en-GB" sz="1200" i="1" kern="1200" dirty="0" smtClean="0">
                <a:solidFill>
                  <a:schemeClr val="tx1"/>
                </a:solidFill>
                <a:effectLst/>
                <a:latin typeface="+mn-lt"/>
                <a:ea typeface="+mn-ea"/>
                <a:cs typeface="+mn-cs"/>
              </a:rPr>
              <a:t>community </a:t>
            </a:r>
            <a:r>
              <a:rPr lang="en-GB" sz="1200" kern="1200" dirty="0" smtClean="0">
                <a:solidFill>
                  <a:schemeClr val="tx1"/>
                </a:solidFill>
                <a:effectLst/>
                <a:latin typeface="+mn-lt"/>
                <a:ea typeface="+mn-ea"/>
                <a:cs typeface="+mn-cs"/>
              </a:rPr>
              <a:t>to which this </a:t>
            </a:r>
            <a:r>
              <a:rPr lang="en-GB" sz="1200" i="1" kern="1200" dirty="0" smtClean="0">
                <a:solidFill>
                  <a:schemeClr val="tx1"/>
                </a:solidFill>
                <a:effectLst/>
                <a:latin typeface="+mn-lt"/>
                <a:ea typeface="+mn-ea"/>
                <a:cs typeface="+mn-cs"/>
              </a:rPr>
              <a:t>local</a:t>
            </a:r>
            <a:r>
              <a:rPr lang="en-GB" sz="1200" kern="1200" dirty="0" smtClean="0">
                <a:solidFill>
                  <a:schemeClr val="tx1"/>
                </a:solidFill>
                <a:effectLst/>
                <a:latin typeface="+mn-lt"/>
                <a:ea typeface="+mn-ea"/>
                <a:cs typeface="+mn-cs"/>
              </a:rPr>
              <a:t> mainly refers) and to the </a:t>
            </a:r>
            <a:r>
              <a:rPr lang="en-GB" sz="1200" i="1" kern="1200" dirty="0" smtClean="0">
                <a:solidFill>
                  <a:schemeClr val="tx1"/>
                </a:solidFill>
                <a:effectLst/>
                <a:latin typeface="+mn-lt"/>
                <a:ea typeface="+mn-ea"/>
                <a:cs typeface="+mn-cs"/>
              </a:rPr>
              <a:t>small</a:t>
            </a:r>
            <a:r>
              <a:rPr lang="en-GB" sz="1200" kern="1200" dirty="0" smtClean="0">
                <a:solidFill>
                  <a:schemeClr val="tx1"/>
                </a:solidFill>
                <a:effectLst/>
                <a:latin typeface="+mn-lt"/>
                <a:ea typeface="+mn-ea"/>
                <a:cs typeface="+mn-cs"/>
              </a:rPr>
              <a:t> (and the possibilities in terms of relationships, participation and democracy that the human scale make possible). At the same time, it tells us that to implement solutions, we have to consider these small entities and these localities in the framework of the </a:t>
            </a:r>
            <a:r>
              <a:rPr lang="en-GB" sz="1200" i="1" kern="1200" dirty="0" smtClean="0">
                <a:solidFill>
                  <a:schemeClr val="tx1"/>
                </a:solidFill>
                <a:effectLst/>
                <a:latin typeface="+mn-lt"/>
                <a:ea typeface="+mn-ea"/>
                <a:cs typeface="+mn-cs"/>
              </a:rPr>
              <a:t>global network society</a:t>
            </a:r>
            <a:r>
              <a:rPr lang="en-GB" sz="1200" kern="1200" dirty="0" smtClean="0">
                <a:solidFill>
                  <a:schemeClr val="tx1"/>
                </a:solidFill>
                <a:effectLst/>
                <a:latin typeface="+mn-lt"/>
                <a:ea typeface="+mn-ea"/>
                <a:cs typeface="+mn-cs"/>
              </a:rPr>
              <a:t> where the local and the small are both open and connected. This change in the nature of the small and local has enormous implications: with the new networks it becomes possible to operate on a local and small scale in a very effective way. Moreover, these networked systems indicate the one and only possibility to operate in the complex and fast changing environment generated by the present crisis and by the double transition towards a knowledge society </a:t>
            </a:r>
            <a:r>
              <a:rPr lang="en-GB" sz="1200" i="1" kern="1200" dirty="0" smtClean="0">
                <a:solidFill>
                  <a:schemeClr val="tx1"/>
                </a:solidFill>
                <a:effectLst/>
                <a:latin typeface="+mn-lt"/>
                <a:ea typeface="+mn-ea"/>
                <a:cs typeface="+mn-cs"/>
              </a:rPr>
              <a:t>and </a:t>
            </a:r>
            <a:r>
              <a:rPr lang="en-GB" sz="1200" kern="1200" dirty="0" smtClean="0">
                <a:solidFill>
                  <a:schemeClr val="tx1"/>
                </a:solidFill>
                <a:effectLst/>
                <a:latin typeface="+mn-lt"/>
                <a:ea typeface="+mn-ea"/>
                <a:cs typeface="+mn-cs"/>
              </a:rPr>
              <a:t>a sustainable society.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3AF56734-891E-450A-BA91-269C59A0FD6A}" type="slidenum">
              <a:rPr lang="de-DE" smtClean="0"/>
              <a:pPr/>
              <a:t>69</a:t>
            </a:fld>
            <a:endParaRPr lang="de-DE"/>
          </a:p>
        </p:txBody>
      </p:sp>
    </p:spTree>
    <p:extLst>
      <p:ext uri="{BB962C8B-B14F-4D97-AF65-F5344CB8AC3E}">
        <p14:creationId xmlns:p14="http://schemas.microsoft.com/office/powerpoint/2010/main" val="392748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 </a:t>
            </a:r>
            <a:r>
              <a:rPr lang="en-US" smtClean="0"/>
              <a:t>Mass market turns into masses of niche markets</a:t>
            </a:r>
          </a:p>
          <a:p>
            <a:endParaRPr lang="de-DE" smtClean="0"/>
          </a:p>
        </p:txBody>
      </p:sp>
      <p:sp>
        <p:nvSpPr>
          <p:cNvPr id="4" name="Foliennummernplatzhalter 3"/>
          <p:cNvSpPr>
            <a:spLocks noGrp="1"/>
          </p:cNvSpPr>
          <p:nvPr>
            <p:ph type="sldNum" sz="quarter" idx="5"/>
          </p:nvPr>
        </p:nvSpPr>
        <p:spPr/>
        <p:txBody>
          <a:bodyPr/>
          <a:lstStyle/>
          <a:p>
            <a:pPr>
              <a:defRPr/>
            </a:pPr>
            <a:fld id="{D3CAD495-A640-44E3-8793-2D0AE0F2C0DF}" type="slidenum">
              <a:rPr lang="de-DE" smtClean="0"/>
              <a:pPr>
                <a:defRPr/>
              </a:pPr>
              <a:t>72</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Folienbildplatzhalter 1"/>
          <p:cNvSpPr>
            <a:spLocks noGrp="1" noRot="1" noChangeAspect="1" noTextEdit="1"/>
          </p:cNvSpPr>
          <p:nvPr>
            <p:ph type="sldImg"/>
          </p:nvPr>
        </p:nvSpPr>
        <p:spPr>
          <a:ln/>
        </p:spPr>
      </p:sp>
      <p:sp>
        <p:nvSpPr>
          <p:cNvPr id="364547" name="Notizenplatzhalter 2"/>
          <p:cNvSpPr>
            <a:spLocks noGrp="1"/>
          </p:cNvSpPr>
          <p:nvPr>
            <p:ph type="body" idx="1"/>
          </p:nvPr>
        </p:nvSpPr>
        <p:spPr>
          <a:noFill/>
          <a:ln/>
        </p:spPr>
        <p:txBody>
          <a:bodyPr/>
          <a:lstStyle/>
          <a:p>
            <a:r>
              <a:rPr lang="de-DE" smtClean="0"/>
              <a:t>SPIEGEL-Verlag</a:t>
            </a:r>
          </a:p>
        </p:txBody>
      </p:sp>
      <p:sp>
        <p:nvSpPr>
          <p:cNvPr id="364548" name="Foliennummernplatzhalter 3"/>
          <p:cNvSpPr>
            <a:spLocks noGrp="1"/>
          </p:cNvSpPr>
          <p:nvPr>
            <p:ph type="sldNum" sz="quarter" idx="5"/>
          </p:nvPr>
        </p:nvSpPr>
        <p:spPr>
          <a:noFill/>
        </p:spPr>
        <p:txBody>
          <a:bodyPr/>
          <a:lstStyle/>
          <a:p>
            <a:fld id="{627E6BE1-8CF1-4C16-A24D-F9BAFE8E6E71}" type="slidenum">
              <a:rPr lang="de-DE" smtClean="0"/>
              <a:pPr/>
              <a:t>79</a:t>
            </a:fld>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7_Leer">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 y="6453188"/>
            <a:ext cx="9144000" cy="500066"/>
          </a:xfrm>
        </p:spPr>
        <p:txBody>
          <a:bodyPr/>
          <a:lstStyle>
            <a:lvl1pPr>
              <a:buNone/>
              <a:defRPr sz="2000" b="1">
                <a:solidFill>
                  <a:schemeClr val="bg1">
                    <a:lumMod val="50000"/>
                  </a:schemeClr>
                </a:solidFill>
                <a:latin typeface="Arial" pitchFamily="34" charset="0"/>
                <a:cs typeface="Arial" pitchFamily="34" charset="0"/>
              </a:defRPr>
            </a:lvl1pPr>
          </a:lstStyle>
          <a:p>
            <a:pPr lvl="0"/>
            <a:r>
              <a:rPr lang="de-DE" smtClean="0"/>
              <a:t>Textmasterformate durch Klicken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9_Leer">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 y="6453188"/>
            <a:ext cx="9144000" cy="500066"/>
          </a:xfrm>
        </p:spPr>
        <p:txBody>
          <a:bodyPr/>
          <a:lstStyle>
            <a:lvl1pPr>
              <a:buNone/>
              <a:defRPr sz="2000" b="1">
                <a:solidFill>
                  <a:schemeClr val="bg1">
                    <a:lumMod val="50000"/>
                  </a:schemeClr>
                </a:solidFill>
                <a:latin typeface="Arial" pitchFamily="34" charset="0"/>
                <a:cs typeface="Arial" pitchFamily="34" charset="0"/>
              </a:defRPr>
            </a:lvl1pPr>
          </a:lstStyle>
          <a:p>
            <a:pPr lvl="0"/>
            <a:r>
              <a:rPr lang="de-DE" smtClean="0"/>
              <a:t>Textmasterformate durch Klicken bearbeiten</a:t>
            </a:r>
          </a:p>
        </p:txBody>
      </p:sp>
    </p:spTree>
    <p:extLst>
      <p:ext uri="{BB962C8B-B14F-4D97-AF65-F5344CB8AC3E}">
        <p14:creationId xmlns:p14="http://schemas.microsoft.com/office/powerpoint/2010/main" val="551113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0_Leer">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 y="6453188"/>
            <a:ext cx="9144000" cy="500066"/>
          </a:xfrm>
        </p:spPr>
        <p:txBody>
          <a:bodyPr/>
          <a:lstStyle>
            <a:lvl1pPr>
              <a:buNone/>
              <a:defRPr sz="2000" b="1">
                <a:solidFill>
                  <a:schemeClr val="bg1">
                    <a:lumMod val="50000"/>
                  </a:schemeClr>
                </a:solidFill>
                <a:latin typeface="Arial" pitchFamily="34" charset="0"/>
                <a:cs typeface="Arial" pitchFamily="34" charset="0"/>
              </a:defRPr>
            </a:lvl1pPr>
          </a:lstStyle>
          <a:p>
            <a:pPr lvl="0"/>
            <a:r>
              <a:rPr lang="de-DE" smtClean="0"/>
              <a:t>Textmasterformate durch Klicken bearbeiten</a:t>
            </a:r>
          </a:p>
        </p:txBody>
      </p:sp>
    </p:spTree>
    <p:extLst>
      <p:ext uri="{BB962C8B-B14F-4D97-AF65-F5344CB8AC3E}">
        <p14:creationId xmlns:p14="http://schemas.microsoft.com/office/powerpoint/2010/main" val="301661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1_Leer">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 y="6453188"/>
            <a:ext cx="9144000" cy="500066"/>
          </a:xfrm>
        </p:spPr>
        <p:txBody>
          <a:bodyPr/>
          <a:lstStyle>
            <a:lvl1pPr>
              <a:buNone/>
              <a:defRPr sz="2000" b="1">
                <a:solidFill>
                  <a:schemeClr val="bg1">
                    <a:lumMod val="50000"/>
                  </a:schemeClr>
                </a:solidFill>
                <a:latin typeface="Arial" pitchFamily="34" charset="0"/>
                <a:cs typeface="Arial" pitchFamily="34" charset="0"/>
              </a:defRPr>
            </a:lvl1pPr>
          </a:lstStyle>
          <a:p>
            <a:pPr lvl="0"/>
            <a:r>
              <a:rPr lang="de-DE" smtClean="0"/>
              <a:t>Textmasterformate durch Klicken bearbeiten</a:t>
            </a:r>
          </a:p>
        </p:txBody>
      </p:sp>
    </p:spTree>
    <p:extLst>
      <p:ext uri="{BB962C8B-B14F-4D97-AF65-F5344CB8AC3E}">
        <p14:creationId xmlns:p14="http://schemas.microsoft.com/office/powerpoint/2010/main" val="136485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82_Leer">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 y="6453188"/>
            <a:ext cx="9144000" cy="500066"/>
          </a:xfrm>
        </p:spPr>
        <p:txBody>
          <a:bodyPr/>
          <a:lstStyle>
            <a:lvl1pPr>
              <a:buNone/>
              <a:defRPr sz="2000" b="1">
                <a:solidFill>
                  <a:schemeClr val="bg1">
                    <a:lumMod val="50000"/>
                  </a:schemeClr>
                </a:solidFill>
                <a:latin typeface="Arial" pitchFamily="34" charset="0"/>
                <a:cs typeface="Arial" pitchFamily="34" charset="0"/>
              </a:defRPr>
            </a:lvl1pPr>
          </a:lstStyle>
          <a:p>
            <a:pPr lvl="0"/>
            <a:r>
              <a:rPr lang="de-DE" smtClean="0"/>
              <a:t>Textmasterformate durch Klicken bearbeiten</a:t>
            </a:r>
          </a:p>
        </p:txBody>
      </p:sp>
    </p:spTree>
    <p:extLst>
      <p:ext uri="{BB962C8B-B14F-4D97-AF65-F5344CB8AC3E}">
        <p14:creationId xmlns:p14="http://schemas.microsoft.com/office/powerpoint/2010/main" val="1450072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83_Leer">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 y="6453188"/>
            <a:ext cx="9144000" cy="500066"/>
          </a:xfrm>
        </p:spPr>
        <p:txBody>
          <a:bodyPr/>
          <a:lstStyle>
            <a:lvl1pPr>
              <a:buNone/>
              <a:defRPr sz="2000" b="1">
                <a:solidFill>
                  <a:schemeClr val="bg1">
                    <a:lumMod val="50000"/>
                  </a:schemeClr>
                </a:solidFill>
                <a:latin typeface="Arial" pitchFamily="34" charset="0"/>
                <a:cs typeface="Arial" pitchFamily="34" charset="0"/>
              </a:defRPr>
            </a:lvl1pPr>
          </a:lstStyle>
          <a:p>
            <a:pPr lvl="0"/>
            <a:r>
              <a:rPr lang="de-DE" smtClean="0"/>
              <a:t>Textmasterformate durch Klicken bearbeiten</a:t>
            </a:r>
          </a:p>
        </p:txBody>
      </p:sp>
    </p:spTree>
    <p:extLst>
      <p:ext uri="{BB962C8B-B14F-4D97-AF65-F5344CB8AC3E}">
        <p14:creationId xmlns:p14="http://schemas.microsoft.com/office/powerpoint/2010/main" val="3628972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cxnSp>
        <p:nvCxnSpPr>
          <p:cNvPr id="3" name="Gerade Verbindung 2"/>
          <p:cNvCxnSpPr/>
          <p:nvPr userDrawn="1"/>
        </p:nvCxnSpPr>
        <p:spPr>
          <a:xfrm>
            <a:off x="250825" y="1052513"/>
            <a:ext cx="8642350" cy="15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itel 1"/>
          <p:cNvSpPr>
            <a:spLocks noGrp="1"/>
          </p:cNvSpPr>
          <p:nvPr>
            <p:ph type="title"/>
          </p:nvPr>
        </p:nvSpPr>
        <p:spPr>
          <a:xfrm>
            <a:off x="250825" y="188913"/>
            <a:ext cx="8642350" cy="863600"/>
          </a:xfrm>
        </p:spPr>
        <p:txBody>
          <a:bodyPr anchor="t">
            <a:normAutofit/>
          </a:bodyPr>
          <a:lstStyle>
            <a:lvl1pPr algn="l">
              <a:defRPr sz="2400">
                <a:latin typeface="Univers" pitchFamily="34" charset="0"/>
              </a:defRPr>
            </a:lvl1pPr>
          </a:lstStyle>
          <a:p>
            <a:endParaRPr lang="de-DE" dirty="0"/>
          </a:p>
        </p:txBody>
      </p:sp>
    </p:spTree>
    <p:extLst>
      <p:ext uri="{BB962C8B-B14F-4D97-AF65-F5344CB8AC3E}">
        <p14:creationId xmlns:p14="http://schemas.microsoft.com/office/powerpoint/2010/main" val="67818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E68EA9B5-3662-4C10-8110-A68706205481}" type="datetimeFigureOut">
              <a:rPr lang="de-DE" smtClean="0"/>
              <a:pPr/>
              <a:t>23.11.2010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7453DB-3555-4E6D-9EA3-FC73AFE526DF}"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EA9B5-3662-4C10-8110-A68706205481}" type="datetimeFigureOut">
              <a:rPr lang="de-DE" smtClean="0"/>
              <a:pPr/>
              <a:t>23.11.2010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453DB-3555-4E6D-9EA3-FC73AFE526DF}"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jpeg"/></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unhappyhipsters.com/photo/1280/426789549/1/tumblr_kymwjohhsy1qam6yl" TargetMode="Externa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unhappyhipsters.com/photo/1280/407033191/1/tumblr_ky0q2bzCo41qam6y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facebook.com/photo.php?pid=992056&amp;id=1179912902"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4098925" y="2562225"/>
            <a:ext cx="184150" cy="457200"/>
          </a:xfrm>
          <a:prstGeom prst="rect">
            <a:avLst/>
          </a:prstGeom>
          <a:noFill/>
          <a:ln w="9525">
            <a:noFill/>
            <a:miter lim="800000"/>
            <a:headEnd/>
            <a:tailEnd/>
          </a:ln>
        </p:spPr>
        <p:txBody>
          <a:bodyPr wrap="none">
            <a:spAutoFit/>
          </a:bodyPr>
          <a:lstStyle/>
          <a:p>
            <a:pPr eaLnBrk="0" hangingPunct="0"/>
            <a:endParaRPr lang="en-US">
              <a:latin typeface="Times"/>
            </a:endParaRPr>
          </a:p>
        </p:txBody>
      </p:sp>
      <p:sp>
        <p:nvSpPr>
          <p:cNvPr id="1028" name="Rectangle 4"/>
          <p:cNvSpPr>
            <a:spLocks noChangeArrowheads="1"/>
          </p:cNvSpPr>
          <p:nvPr/>
        </p:nvSpPr>
        <p:spPr bwMode="auto">
          <a:xfrm>
            <a:off x="1600200" y="5105400"/>
            <a:ext cx="2133600" cy="1143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029" name="Rectangle 5"/>
          <p:cNvSpPr>
            <a:spLocks noChangeArrowheads="1"/>
          </p:cNvSpPr>
          <p:nvPr/>
        </p:nvSpPr>
        <p:spPr bwMode="auto">
          <a:xfrm>
            <a:off x="685800" y="3581400"/>
            <a:ext cx="2667000" cy="9906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030" name="Rectangle 6"/>
          <p:cNvSpPr>
            <a:spLocks noChangeArrowheads="1"/>
          </p:cNvSpPr>
          <p:nvPr/>
        </p:nvSpPr>
        <p:spPr bwMode="auto">
          <a:xfrm>
            <a:off x="0" y="3429000"/>
            <a:ext cx="9144000" cy="2590800"/>
          </a:xfrm>
          <a:prstGeom prst="rect">
            <a:avLst/>
          </a:prstGeom>
          <a:solidFill>
            <a:schemeClr val="bg1"/>
          </a:solidFill>
          <a:ln w="9525">
            <a:solidFill>
              <a:schemeClr val="bg1"/>
            </a:solidFill>
            <a:miter lim="800000"/>
            <a:headEnd/>
            <a:tailEnd/>
          </a:ln>
        </p:spPr>
        <p:txBody>
          <a:bodyPr wrap="none" anchor="ctr"/>
          <a:lstStyle/>
          <a:p>
            <a:pPr algn="ctr"/>
            <a:endParaRPr lang="en-US" sz="2000" b="1">
              <a:solidFill>
                <a:schemeClr val="bg2"/>
              </a:solidFill>
              <a:latin typeface="Frutiger 55 Roman"/>
            </a:endParaRPr>
          </a:p>
        </p:txBody>
      </p:sp>
      <p:sp>
        <p:nvSpPr>
          <p:cNvPr id="1031" name="Text Box 7"/>
          <p:cNvSpPr txBox="1">
            <a:spLocks noChangeArrowheads="1"/>
          </p:cNvSpPr>
          <p:nvPr/>
        </p:nvSpPr>
        <p:spPr bwMode="auto">
          <a:xfrm>
            <a:off x="0" y="2057400"/>
            <a:ext cx="9144000" cy="2743200"/>
          </a:xfrm>
          <a:prstGeom prst="rect">
            <a:avLst/>
          </a:prstGeom>
          <a:noFill/>
          <a:ln w="9525">
            <a:noFill/>
            <a:miter lim="800000"/>
            <a:headEnd/>
            <a:tailEnd/>
          </a:ln>
        </p:spPr>
        <p:txBody>
          <a:bodyPr anchor="ctr"/>
          <a:lstStyle/>
          <a:p>
            <a:pPr algn="ctr"/>
            <a:r>
              <a:rPr lang="en-GB" b="1" dirty="0"/>
              <a:t>The Design of New Prosperity and Better </a:t>
            </a:r>
            <a:r>
              <a:rPr lang="en-GB" b="1" dirty="0" smtClean="0"/>
              <a:t>Lives</a:t>
            </a:r>
          </a:p>
          <a:p>
            <a:pPr algn="ctr"/>
            <a:endParaRPr lang="en-GB" b="1" dirty="0"/>
          </a:p>
          <a:p>
            <a:pPr algn="ctr"/>
            <a:endParaRPr lang="de-DE" dirty="0"/>
          </a:p>
          <a:p>
            <a:pPr algn="ctr"/>
            <a:r>
              <a:rPr lang="en-GB" b="1" dirty="0"/>
              <a:t>A Workshop for a </a:t>
            </a:r>
            <a:endParaRPr lang="de-DE" dirty="0"/>
          </a:p>
          <a:p>
            <a:pPr algn="ctr"/>
            <a:r>
              <a:rPr lang="en-GB" b="1" dirty="0"/>
              <a:t>“Food-Shelter-Clothes” Birth to Birth </a:t>
            </a:r>
            <a:r>
              <a:rPr lang="en-GB" b="1" dirty="0" smtClean="0"/>
              <a:t>System</a:t>
            </a:r>
            <a:endParaRPr lang="de-DE" dirty="0"/>
          </a:p>
          <a:p>
            <a:pPr algn="ctr"/>
            <a:r>
              <a:rPr lang="en-GB" b="1" dirty="0"/>
              <a:t> </a:t>
            </a:r>
            <a:endParaRPr lang="de-DE" dirty="0"/>
          </a:p>
          <a:p>
            <a:pPr algn="ctr"/>
            <a:r>
              <a:rPr lang="en-GB" b="1" dirty="0" err="1"/>
              <a:t>Cittadellarte</a:t>
            </a:r>
            <a:r>
              <a:rPr lang="en-GB" b="1" dirty="0"/>
              <a:t>, Biella, Italy</a:t>
            </a:r>
            <a:endParaRPr lang="de-DE" dirty="0"/>
          </a:p>
          <a:p>
            <a:pPr algn="ctr"/>
            <a:r>
              <a:rPr lang="en-GB" b="1" dirty="0"/>
              <a:t>15, 16, 17 (and 18) October </a:t>
            </a:r>
            <a:r>
              <a:rPr lang="en-GB" b="1" dirty="0" smtClean="0"/>
              <a:t>2010</a:t>
            </a:r>
          </a:p>
          <a:p>
            <a:pPr algn="ctr"/>
            <a:endParaRPr lang="de-DE" dirty="0"/>
          </a:p>
          <a:p>
            <a:pPr algn="ctr"/>
            <a:endParaRPr lang="en-US" sz="1800" dirty="0" smtClean="0">
              <a:latin typeface="Arial" pitchFamily="34" charset="0"/>
              <a:cs typeface="Arial" pitchFamily="34" charset="0"/>
            </a:endParaRPr>
          </a:p>
          <a:p>
            <a:pPr algn="ctr"/>
            <a:r>
              <a:rPr lang="en-US" sz="1200" b="1" dirty="0" smtClean="0">
                <a:latin typeface="Arial" pitchFamily="34" charset="0"/>
                <a:cs typeface="Arial" pitchFamily="34" charset="0"/>
              </a:rPr>
              <a:t>Prof</a:t>
            </a:r>
            <a:r>
              <a:rPr lang="en-US" sz="1200" b="1" dirty="0">
                <a:latin typeface="Arial" pitchFamily="34" charset="0"/>
                <a:cs typeface="Arial" pitchFamily="34" charset="0"/>
              </a:rPr>
              <a:t>. Simonetta </a:t>
            </a:r>
            <a:r>
              <a:rPr lang="en-US" sz="1200" b="1" dirty="0" smtClean="0">
                <a:latin typeface="Arial" pitchFamily="34" charset="0"/>
                <a:cs typeface="Arial" pitchFamily="34" charset="0"/>
              </a:rPr>
              <a:t>Carbonaro</a:t>
            </a:r>
          </a:p>
          <a:p>
            <a:pPr algn="ctr"/>
            <a:r>
              <a:rPr lang="en-US" sz="1200" b="1" dirty="0" smtClean="0">
                <a:latin typeface="Arial" pitchFamily="34" charset="0"/>
                <a:cs typeface="Arial" pitchFamily="34" charset="0"/>
              </a:rPr>
              <a:t>Design Management &amp; Humanistic Marketing</a:t>
            </a:r>
          </a:p>
          <a:p>
            <a:pPr algn="ctr"/>
            <a:r>
              <a:rPr lang="en-US" sz="1200" b="1" dirty="0" smtClean="0">
                <a:latin typeface="Arial" pitchFamily="34" charset="0"/>
                <a:cs typeface="Arial" pitchFamily="34" charset="0"/>
              </a:rPr>
              <a:t>The Swedish School of Textiles</a:t>
            </a:r>
          </a:p>
          <a:p>
            <a:pPr algn="ctr"/>
            <a:r>
              <a:rPr lang="en-US" sz="1200" b="1" dirty="0" smtClean="0">
                <a:latin typeface="Arial" pitchFamily="34" charset="0"/>
                <a:cs typeface="Arial" pitchFamily="34" charset="0"/>
              </a:rPr>
              <a:t>University of Borås , Sweden</a:t>
            </a:r>
          </a:p>
          <a:p>
            <a:pPr algn="ctr"/>
            <a:endParaRPr lang="en-US" sz="1200" b="1" dirty="0">
              <a:latin typeface="Arial" pitchFamily="34" charset="0"/>
              <a:cs typeface="Arial" pitchFamily="34" charset="0"/>
            </a:endParaRPr>
          </a:p>
          <a:p>
            <a:pPr algn="ctr"/>
            <a:r>
              <a:rPr lang="en-US" sz="1200" b="1" dirty="0">
                <a:latin typeface="Arial" pitchFamily="34" charset="0"/>
                <a:cs typeface="Arial" pitchFamily="34" charset="0"/>
              </a:rPr>
              <a:t>REALISE strategic consultants, Karlsruhe, Germany</a:t>
            </a:r>
            <a:endParaRPr lang="de-DE" sz="1200" b="1" dirty="0">
              <a:latin typeface="Arial" pitchFamily="34" charset="0"/>
              <a:cs typeface="Arial" pitchFamily="34" charset="0"/>
            </a:endParaRPr>
          </a:p>
        </p:txBody>
      </p:sp>
      <p:sp>
        <p:nvSpPr>
          <p:cNvPr id="7"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pic>
        <p:nvPicPr>
          <p:cNvPr id="942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59569"/>
            <a:ext cx="7826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a:stretch>
            <a:fillRect/>
          </a:stretch>
        </p:blipFill>
        <p:spPr bwMode="auto">
          <a:xfrm>
            <a:off x="1807352" y="428604"/>
            <a:ext cx="5529295" cy="3797675"/>
          </a:xfrm>
          <a:prstGeom prst="rect">
            <a:avLst/>
          </a:prstGeom>
          <a:noFill/>
          <a:ln w="9525">
            <a:noFill/>
            <a:miter lim="800000"/>
            <a:headEnd/>
            <a:tailEnd/>
          </a:ln>
        </p:spPr>
      </p:pic>
      <p:sp>
        <p:nvSpPr>
          <p:cNvPr id="3" name="Rechteck 2"/>
          <p:cNvSpPr/>
          <p:nvPr/>
        </p:nvSpPr>
        <p:spPr>
          <a:xfrm>
            <a:off x="0" y="0"/>
            <a:ext cx="9144000" cy="461665"/>
          </a:xfrm>
          <a:prstGeom prst="rect">
            <a:avLst/>
          </a:prstGeom>
        </p:spPr>
        <p:txBody>
          <a:bodyPr wrap="square">
            <a:spAutoFit/>
          </a:bodyPr>
          <a:lstStyle/>
          <a:p>
            <a:pPr algn="ctr"/>
            <a:r>
              <a:rPr lang="en-US" sz="2400" b="1" dirty="0" smtClean="0">
                <a:latin typeface="Verdana" pitchFamily="34" charset="0"/>
              </a:rPr>
              <a:t>The ‘circular flow’ of the </a:t>
            </a:r>
            <a:r>
              <a:rPr lang="de-DE" sz="2400" b="1" dirty="0" err="1" smtClean="0">
                <a:latin typeface="Verdana" pitchFamily="34" charset="0"/>
              </a:rPr>
              <a:t>economy</a:t>
            </a:r>
            <a:endParaRPr lang="en-US" sz="2400" b="1" dirty="0" smtClean="0">
              <a:latin typeface="Verdana" pitchFamily="34" charset="0"/>
            </a:endParaRPr>
          </a:p>
        </p:txBody>
      </p:sp>
      <p:sp>
        <p:nvSpPr>
          <p:cNvPr id="4" name="Rechteck 3"/>
          <p:cNvSpPr/>
          <p:nvPr/>
        </p:nvSpPr>
        <p:spPr>
          <a:xfrm>
            <a:off x="323850" y="4214818"/>
            <a:ext cx="8605868" cy="2092881"/>
          </a:xfrm>
          <a:prstGeom prst="rect">
            <a:avLst/>
          </a:prstGeom>
        </p:spPr>
        <p:txBody>
          <a:bodyPr wrap="square">
            <a:spAutoFit/>
          </a:bodyPr>
          <a:lstStyle/>
          <a:p>
            <a:pPr>
              <a:buFont typeface="Arial" pitchFamily="34" charset="0"/>
              <a:buChar char="•"/>
            </a:pPr>
            <a:r>
              <a:rPr lang="en-US" sz="1600" dirty="0" smtClean="0">
                <a:latin typeface="Verdana" pitchFamily="34" charset="0"/>
              </a:rPr>
              <a:t>Companies employ  people and capital to produce the goods and services that households want and need.</a:t>
            </a:r>
          </a:p>
          <a:p>
            <a:pPr>
              <a:buFont typeface="Arial" pitchFamily="34" charset="0"/>
              <a:buChar char="•"/>
            </a:pPr>
            <a:r>
              <a:rPr lang="en-US" sz="1600" dirty="0" smtClean="0">
                <a:latin typeface="Verdana" pitchFamily="34" charset="0"/>
              </a:rPr>
              <a:t>People work for companies in exchange for incomes.</a:t>
            </a:r>
          </a:p>
          <a:p>
            <a:pPr>
              <a:buFont typeface="Arial" pitchFamily="34" charset="0"/>
              <a:buChar char="•"/>
            </a:pPr>
            <a:r>
              <a:rPr lang="en-US" sz="1600" dirty="0" smtClean="0">
                <a:latin typeface="Verdana" pitchFamily="34" charset="0"/>
              </a:rPr>
              <a:t>Revenue from the sale allows companies to provide people with incomes. </a:t>
            </a:r>
          </a:p>
          <a:p>
            <a:pPr>
              <a:buFont typeface="Arial" pitchFamily="34" charset="0"/>
              <a:buChar char="•"/>
            </a:pPr>
            <a:r>
              <a:rPr lang="en-US" sz="1600" dirty="0" smtClean="0">
                <a:latin typeface="Verdana" pitchFamily="34" charset="0"/>
              </a:rPr>
              <a:t>People spend some of this income on more consumer goods.  </a:t>
            </a:r>
          </a:p>
          <a:p>
            <a:pPr>
              <a:buFont typeface="Arial" pitchFamily="34" charset="0"/>
              <a:buChar char="•"/>
            </a:pPr>
            <a:r>
              <a:rPr lang="en-US" sz="1600" dirty="0" smtClean="0">
                <a:latin typeface="Verdana" pitchFamily="34" charset="0"/>
              </a:rPr>
              <a:t>But some of it they save. </a:t>
            </a:r>
          </a:p>
          <a:p>
            <a:pPr>
              <a:buFont typeface="Arial" pitchFamily="34" charset="0"/>
              <a:buChar char="•"/>
            </a:pPr>
            <a:r>
              <a:rPr lang="en-US" sz="1600" dirty="0" smtClean="0">
                <a:latin typeface="Verdana" pitchFamily="34" charset="0"/>
              </a:rPr>
              <a:t>These savings are invested (directly or indirectly) back into firms.</a:t>
            </a:r>
          </a:p>
          <a:p>
            <a:endParaRPr lang="en-US" dirty="0" smtClean="0">
              <a:latin typeface="Verdana" pitchFamily="34" charset="0"/>
            </a:endParaRPr>
          </a:p>
        </p:txBody>
      </p:sp>
    </p:spTree>
    <p:extLst>
      <p:ext uri="{BB962C8B-B14F-4D97-AF65-F5344CB8AC3E}">
        <p14:creationId xmlns:p14="http://schemas.microsoft.com/office/powerpoint/2010/main" val="27139480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1026" name="Picture 2" descr="http://theideafeed.com/greengaged/wp-content/uploads/2008/09/joyofnotbeingsold1.jpg"/>
          <p:cNvPicPr>
            <a:picLocks noChangeAspect="1" noChangeArrowheads="1"/>
          </p:cNvPicPr>
          <p:nvPr/>
        </p:nvPicPr>
        <p:blipFill>
          <a:blip r:embed="rId3" cstate="print"/>
          <a:srcRect/>
          <a:stretch>
            <a:fillRect/>
          </a:stretch>
        </p:blipFill>
        <p:spPr bwMode="auto">
          <a:xfrm>
            <a:off x="670615" y="528628"/>
            <a:ext cx="7802769" cy="5800743"/>
          </a:xfrm>
          <a:prstGeom prst="rect">
            <a:avLst/>
          </a:prstGeom>
          <a:noFill/>
        </p:spPr>
      </p:pic>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6" name="Rechteck 5"/>
          <p:cNvSpPr/>
          <p:nvPr/>
        </p:nvSpPr>
        <p:spPr>
          <a:xfrm rot="16200000">
            <a:off x="-409575" y="5782791"/>
            <a:ext cx="1073150" cy="254000"/>
          </a:xfrm>
          <a:prstGeom prst="rect">
            <a:avLst/>
          </a:prstGeom>
        </p:spPr>
        <p:txBody>
          <a:bodyPr>
            <a:spAutoFit/>
          </a:bodyPr>
          <a:lstStyle/>
          <a:p>
            <a:pPr algn="ctr">
              <a:defRPr/>
            </a:pPr>
            <a:r>
              <a:rPr lang="de-DE" sz="1050" dirty="0" err="1" smtClean="0"/>
              <a:t>adbusters</a:t>
            </a:r>
            <a:endParaRPr lang="de-DE" sz="105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516509" y="3044279"/>
            <a:ext cx="8627491" cy="769441"/>
          </a:xfrm>
          <a:prstGeom prst="rect">
            <a:avLst/>
          </a:prstGeom>
          <a:solidFill>
            <a:schemeClr val="bg1"/>
          </a:solidFill>
          <a:ln w="9525">
            <a:solidFill>
              <a:schemeClr val="bg1"/>
            </a:solidFill>
            <a:miter lim="800000"/>
            <a:headEnd/>
            <a:tailEnd/>
          </a:ln>
        </p:spPr>
        <p:txBody>
          <a:bodyPr wrap="none">
            <a:spAutoFit/>
          </a:bodyPr>
          <a:lstStyle/>
          <a:p>
            <a:pPr algn="ctr"/>
            <a:r>
              <a:rPr lang="de-DE" sz="4400" b="1" dirty="0" smtClean="0">
                <a:latin typeface="Arial Black" pitchFamily="34" charset="0"/>
              </a:rPr>
              <a:t>BULIMIA            ANOREXIA</a:t>
            </a:r>
            <a:endParaRPr lang="de-DE" sz="4400" b="1" dirty="0">
              <a:latin typeface="Arial Black" pitchFamily="34" charset="0"/>
            </a:endParaRP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5" name="Pfeil nach links und rechts 4"/>
          <p:cNvSpPr/>
          <p:nvPr/>
        </p:nvSpPr>
        <p:spPr>
          <a:xfrm>
            <a:off x="3815916" y="3140968"/>
            <a:ext cx="1512168" cy="576064"/>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Grp="1" noChangeAspect="1"/>
          </p:cNvGraphicFramePr>
          <p:nvPr>
            <p:ph/>
          </p:nvPr>
        </p:nvGraphicFramePr>
        <p:xfrm>
          <a:off x="1539311" y="741393"/>
          <a:ext cx="6065377" cy="5664139"/>
        </p:xfrm>
        <a:graphic>
          <a:graphicData uri="http://schemas.openxmlformats.org/presentationml/2006/ole">
            <mc:AlternateContent xmlns:mc="http://schemas.openxmlformats.org/markup-compatibility/2006">
              <mc:Choice xmlns:v="urn:schemas-microsoft-com:vml" Requires="v">
                <p:oleObj spid="_x0000_s29712" name="Image" r:id="rId3" imgW="5168254" imgH="4825397" progId="">
                  <p:embed/>
                </p:oleObj>
              </mc:Choice>
              <mc:Fallback>
                <p:oleObj name="Image" r:id="rId3" imgW="5168254" imgH="482539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311" y="741393"/>
                        <a:ext cx="6065377" cy="566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Rectangle 3"/>
          <p:cNvSpPr>
            <a:spLocks noChangeArrowheads="1"/>
          </p:cNvSpPr>
          <p:nvPr/>
        </p:nvSpPr>
        <p:spPr bwMode="auto">
          <a:xfrm>
            <a:off x="1775608" y="0"/>
            <a:ext cx="5592783" cy="769441"/>
          </a:xfrm>
          <a:prstGeom prst="rect">
            <a:avLst/>
          </a:prstGeom>
          <a:solidFill>
            <a:schemeClr val="bg1"/>
          </a:solidFill>
          <a:ln w="9525">
            <a:solidFill>
              <a:schemeClr val="bg1"/>
            </a:solidFill>
            <a:miter lim="800000"/>
            <a:headEnd/>
            <a:tailEnd/>
          </a:ln>
        </p:spPr>
        <p:txBody>
          <a:bodyPr wrap="square">
            <a:spAutoFit/>
          </a:bodyPr>
          <a:lstStyle/>
          <a:p>
            <a:pPr algn="ctr"/>
            <a:r>
              <a:rPr lang="de-DE" sz="4400" b="1" dirty="0" smtClean="0">
                <a:latin typeface="Calibri" pitchFamily="34" charset="0"/>
              </a:rPr>
              <a:t>QUALITY-PRICE-RATIO</a:t>
            </a:r>
            <a:endParaRPr lang="de-DE" sz="4400" b="1" dirty="0">
              <a:latin typeface="Calibri" pitchFamily="34" charset="0"/>
            </a:endParaRPr>
          </a:p>
        </p:txBody>
      </p:sp>
      <p:sp>
        <p:nvSpPr>
          <p:cNvPr id="13316" name="Text Box 4"/>
          <p:cNvSpPr txBox="1">
            <a:spLocks noChangeArrowheads="1"/>
          </p:cNvSpPr>
          <p:nvPr/>
        </p:nvSpPr>
        <p:spPr bwMode="auto">
          <a:xfrm>
            <a:off x="3856038" y="1439863"/>
            <a:ext cx="184150" cy="1006475"/>
          </a:xfrm>
          <a:prstGeom prst="rect">
            <a:avLst/>
          </a:prstGeom>
          <a:noFill/>
          <a:ln w="9525">
            <a:noFill/>
            <a:miter lim="800000"/>
            <a:headEnd/>
            <a:tailEnd/>
          </a:ln>
        </p:spPr>
        <p:txBody>
          <a:bodyPr wrap="none">
            <a:spAutoFit/>
          </a:bodyPr>
          <a:lstStyle/>
          <a:p>
            <a:pPr algn="ctr"/>
            <a:endParaRPr lang="en-US" sz="6000"/>
          </a:p>
        </p:txBody>
      </p:sp>
      <p:sp>
        <p:nvSpPr>
          <p:cNvPr id="5" name="Rechteck 4"/>
          <p:cNvSpPr/>
          <p:nvPr/>
        </p:nvSpPr>
        <p:spPr>
          <a:xfrm rot="16200000">
            <a:off x="-409575" y="5767388"/>
            <a:ext cx="1073150" cy="254000"/>
          </a:xfrm>
          <a:prstGeom prst="rect">
            <a:avLst/>
          </a:prstGeom>
        </p:spPr>
        <p:txBody>
          <a:bodyPr>
            <a:spAutoFit/>
          </a:bodyPr>
          <a:lstStyle/>
          <a:p>
            <a:pPr>
              <a:defRPr/>
            </a:pPr>
            <a:r>
              <a:rPr lang="de-DE" sz="1050" dirty="0"/>
              <a:t>Getty Images</a:t>
            </a:r>
          </a:p>
        </p:txBody>
      </p:sp>
      <p:sp>
        <p:nvSpPr>
          <p:cNvPr id="6" name="Rechteck 5"/>
          <p:cNvSpPr/>
          <p:nvPr/>
        </p:nvSpPr>
        <p:spPr bwMode="auto">
          <a:xfrm>
            <a:off x="0" y="6357958"/>
            <a:ext cx="9144000" cy="500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pitchFamily="34" charset="0"/>
            </a:endParaRPr>
          </a:p>
        </p:txBody>
      </p:sp>
      <p:sp>
        <p:nvSpPr>
          <p:cNvPr id="7"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http://img.slate.com/media/86000/86992/Neubecker_mobshop.jpg"/>
          <p:cNvPicPr>
            <a:picLocks noChangeAspect="1" noChangeArrowheads="1"/>
          </p:cNvPicPr>
          <p:nvPr/>
        </p:nvPicPr>
        <p:blipFill>
          <a:blip r:embed="rId2" cstate="print"/>
          <a:srcRect/>
          <a:stretch>
            <a:fillRect/>
          </a:stretch>
        </p:blipFill>
        <p:spPr bwMode="auto">
          <a:xfrm>
            <a:off x="2485231" y="428625"/>
            <a:ext cx="4173538" cy="6000750"/>
          </a:xfrm>
          <a:prstGeom prst="rect">
            <a:avLst/>
          </a:prstGeom>
          <a:noFill/>
          <a:ln w="9525">
            <a:noFill/>
            <a:miter lim="800000"/>
            <a:headEnd/>
            <a:tailEnd/>
          </a:ln>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Getty </a:t>
            </a:r>
            <a:r>
              <a:rPr lang="de-DE" sz="1050" dirty="0" err="1" smtClean="0"/>
              <a:t>images</a:t>
            </a:r>
            <a:endParaRPr lang="de-DE" sz="105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6"/>
          <p:cNvGrpSpPr>
            <a:grpSpLocks/>
          </p:cNvGrpSpPr>
          <p:nvPr/>
        </p:nvGrpSpPr>
        <p:grpSpPr bwMode="auto">
          <a:xfrm>
            <a:off x="500063" y="1214438"/>
            <a:ext cx="8643937" cy="3898900"/>
            <a:chOff x="214282" y="1116022"/>
            <a:chExt cx="8643965" cy="3897303"/>
          </a:xfrm>
        </p:grpSpPr>
        <p:pic>
          <p:nvPicPr>
            <p:cNvPr id="76809" name="Picture 2" descr="http://www.webregard.de/wp-content/uploads/2008/05/100_social_networks_aus_deutschland.jpg"/>
            <p:cNvPicPr>
              <a:picLocks noChangeAspect="1" noChangeArrowheads="1"/>
            </p:cNvPicPr>
            <p:nvPr/>
          </p:nvPicPr>
          <p:blipFill>
            <a:blip r:embed="rId2" cstate="print"/>
            <a:srcRect/>
            <a:stretch>
              <a:fillRect/>
            </a:stretch>
          </p:blipFill>
          <p:spPr bwMode="auto">
            <a:xfrm>
              <a:off x="3286097" y="1116022"/>
              <a:ext cx="5572150" cy="3669308"/>
            </a:xfrm>
            <a:prstGeom prst="rect">
              <a:avLst/>
            </a:prstGeom>
            <a:noFill/>
            <a:ln w="9525">
              <a:noFill/>
              <a:miter lim="800000"/>
              <a:headEnd/>
              <a:tailEnd/>
            </a:ln>
          </p:spPr>
        </p:pic>
        <p:pic>
          <p:nvPicPr>
            <p:cNvPr id="76810" name="Picture 4" descr="http://ceoworld.biz/ceo/wp-content/uploads/2009/01/social-networks.jpg"/>
            <p:cNvPicPr>
              <a:picLocks noChangeAspect="1" noChangeArrowheads="1"/>
            </p:cNvPicPr>
            <p:nvPr/>
          </p:nvPicPr>
          <p:blipFill>
            <a:blip r:embed="rId3" cstate="print"/>
            <a:srcRect/>
            <a:stretch>
              <a:fillRect/>
            </a:stretch>
          </p:blipFill>
          <p:spPr bwMode="auto">
            <a:xfrm>
              <a:off x="214282" y="1412874"/>
              <a:ext cx="3295650" cy="3600451"/>
            </a:xfrm>
            <a:prstGeom prst="rect">
              <a:avLst/>
            </a:prstGeom>
            <a:noFill/>
            <a:ln w="9525">
              <a:noFill/>
              <a:miter lim="800000"/>
              <a:headEnd/>
              <a:tailEnd/>
            </a:ln>
          </p:spPr>
        </p:pic>
      </p:grpSp>
      <p:pic>
        <p:nvPicPr>
          <p:cNvPr id="76803" name="Picture 6" descr="http://karmakonsum.de/wp-content/uploads/2008/02/bild-4.png"/>
          <p:cNvPicPr>
            <a:picLocks noChangeAspect="1" noChangeArrowheads="1"/>
          </p:cNvPicPr>
          <p:nvPr/>
        </p:nvPicPr>
        <p:blipFill>
          <a:blip r:embed="rId4" cstate="print"/>
          <a:srcRect/>
          <a:stretch>
            <a:fillRect/>
          </a:stretch>
        </p:blipFill>
        <p:spPr bwMode="auto">
          <a:xfrm>
            <a:off x="3600450" y="4643438"/>
            <a:ext cx="403225" cy="285750"/>
          </a:xfrm>
          <a:prstGeom prst="rect">
            <a:avLst/>
          </a:prstGeom>
          <a:noFill/>
          <a:ln w="9525">
            <a:noFill/>
            <a:miter lim="800000"/>
            <a:headEnd/>
            <a:tailEnd/>
          </a:ln>
        </p:spPr>
      </p:pic>
      <p:sp>
        <p:nvSpPr>
          <p:cNvPr id="76804" name="Rechteck 4"/>
          <p:cNvSpPr>
            <a:spLocks noChangeArrowheads="1"/>
          </p:cNvSpPr>
          <p:nvPr/>
        </p:nvSpPr>
        <p:spPr bwMode="auto">
          <a:xfrm>
            <a:off x="3357563" y="928688"/>
            <a:ext cx="5786437" cy="914400"/>
          </a:xfrm>
          <a:prstGeom prst="rect">
            <a:avLst/>
          </a:prstGeom>
          <a:noFill/>
          <a:ln w="9525" algn="ctr">
            <a:noFill/>
            <a:round/>
            <a:headEnd/>
            <a:tailEnd/>
          </a:ln>
        </p:spPr>
        <p:txBody>
          <a:bodyPr/>
          <a:lstStyle/>
          <a:p>
            <a:endParaRPr lang="de-DE"/>
          </a:p>
        </p:txBody>
      </p:sp>
      <p:sp>
        <p:nvSpPr>
          <p:cNvPr id="76805" name="Rechteck 5"/>
          <p:cNvSpPr>
            <a:spLocks noChangeArrowheads="1"/>
          </p:cNvSpPr>
          <p:nvPr/>
        </p:nvSpPr>
        <p:spPr bwMode="auto">
          <a:xfrm>
            <a:off x="3357563" y="1214438"/>
            <a:ext cx="5786437" cy="357187"/>
          </a:xfrm>
          <a:prstGeom prst="rect">
            <a:avLst/>
          </a:prstGeom>
          <a:solidFill>
            <a:schemeClr val="bg1"/>
          </a:solidFill>
          <a:ln w="9525" algn="ctr">
            <a:noFill/>
            <a:round/>
            <a:headEnd/>
            <a:tailEnd/>
          </a:ln>
        </p:spPr>
        <p:txBody>
          <a:bodyPr/>
          <a:lstStyle/>
          <a:p>
            <a:endParaRPr lang="de-DE"/>
          </a:p>
        </p:txBody>
      </p:sp>
      <p:pic>
        <p:nvPicPr>
          <p:cNvPr id="76806" name="Picture 4" descr="http://www.hansa-lueneburg.de/images/twitter_vogel_DW_We_754348g.jpg"/>
          <p:cNvPicPr>
            <a:picLocks noChangeAspect="1" noChangeArrowheads="1"/>
          </p:cNvPicPr>
          <p:nvPr/>
        </p:nvPicPr>
        <p:blipFill>
          <a:blip r:embed="rId5" cstate="print"/>
          <a:srcRect/>
          <a:stretch>
            <a:fillRect/>
          </a:stretch>
        </p:blipFill>
        <p:spPr bwMode="auto">
          <a:xfrm>
            <a:off x="3357563" y="5095875"/>
            <a:ext cx="1928812" cy="1285875"/>
          </a:xfrm>
          <a:prstGeom prst="rect">
            <a:avLst/>
          </a:prstGeom>
          <a:noFill/>
          <a:ln w="9525">
            <a:noFill/>
            <a:miter lim="800000"/>
            <a:headEnd/>
            <a:tailEnd/>
          </a:ln>
        </p:spPr>
      </p:pic>
      <p:pic>
        <p:nvPicPr>
          <p:cNvPr id="76807" name="Picture 2" descr="http://www.bunker-rostock.de/images/twitter.gif"/>
          <p:cNvPicPr>
            <a:picLocks noChangeAspect="1" noChangeArrowheads="1"/>
          </p:cNvPicPr>
          <p:nvPr/>
        </p:nvPicPr>
        <p:blipFill>
          <a:blip r:embed="rId6" cstate="print"/>
          <a:srcRect/>
          <a:stretch>
            <a:fillRect/>
          </a:stretch>
        </p:blipFill>
        <p:spPr bwMode="auto">
          <a:xfrm>
            <a:off x="2714625" y="0"/>
            <a:ext cx="4238625" cy="1563688"/>
          </a:xfrm>
          <a:prstGeom prst="rect">
            <a:avLst/>
          </a:prstGeom>
          <a:noFill/>
          <a:ln w="9525">
            <a:noFill/>
            <a:miter lim="800000"/>
            <a:headEnd/>
            <a:tailEnd/>
          </a:ln>
        </p:spPr>
      </p:pic>
      <p:sp>
        <p:nvSpPr>
          <p:cNvPr id="10" name="Rechteck 9"/>
          <p:cNvSpPr/>
          <p:nvPr/>
        </p:nvSpPr>
        <p:spPr>
          <a:xfrm rot="16200000">
            <a:off x="-2159000" y="4016375"/>
            <a:ext cx="4572000" cy="254000"/>
          </a:xfrm>
          <a:prstGeom prst="rect">
            <a:avLst/>
          </a:prstGeom>
        </p:spPr>
        <p:txBody>
          <a:bodyPr>
            <a:spAutoFit/>
          </a:bodyPr>
          <a:lstStyle/>
          <a:p>
            <a:pPr algn="l">
              <a:defRPr/>
            </a:pPr>
            <a:r>
              <a:rPr lang="de-DE" sz="1050" dirty="0">
                <a:latin typeface="Times New Roman" pitchFamily="18" charset="0"/>
              </a:rPr>
              <a:t>Google.com</a:t>
            </a:r>
            <a:endParaRPr lang="de-DE" sz="1050" dirty="0"/>
          </a:p>
        </p:txBody>
      </p:sp>
      <p:sp>
        <p:nvSpPr>
          <p:cNvPr id="11"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sustainable-everyday.net/ccsla/wp-content/uploads/2008/07/diapositive03.jpg"/>
          <p:cNvPicPr>
            <a:picLocks noChangeAspect="1" noChangeArrowheads="1"/>
          </p:cNvPicPr>
          <p:nvPr/>
        </p:nvPicPr>
        <p:blipFill>
          <a:blip r:embed="rId2" cstate="print"/>
          <a:srcRect/>
          <a:stretch>
            <a:fillRect/>
          </a:stretch>
        </p:blipFill>
        <p:spPr bwMode="auto">
          <a:xfrm>
            <a:off x="357188" y="0"/>
            <a:ext cx="4762500" cy="3571875"/>
          </a:xfrm>
          <a:prstGeom prst="rect">
            <a:avLst/>
          </a:prstGeom>
          <a:noFill/>
          <a:ln w="9525">
            <a:noFill/>
            <a:miter lim="800000"/>
            <a:headEnd/>
            <a:tailEnd/>
          </a:ln>
        </p:spPr>
      </p:pic>
      <p:pic>
        <p:nvPicPr>
          <p:cNvPr id="77827" name="Picture 4" descr="04.jpg"/>
          <p:cNvPicPr>
            <a:picLocks noChangeAspect="1" noChangeArrowheads="1"/>
          </p:cNvPicPr>
          <p:nvPr/>
        </p:nvPicPr>
        <p:blipFill>
          <a:blip r:embed="rId3" cstate="print"/>
          <a:srcRect/>
          <a:stretch>
            <a:fillRect/>
          </a:stretch>
        </p:blipFill>
        <p:spPr bwMode="auto">
          <a:xfrm>
            <a:off x="4356100" y="2857500"/>
            <a:ext cx="4762500" cy="3571875"/>
          </a:xfrm>
          <a:prstGeom prst="rect">
            <a:avLst/>
          </a:prstGeom>
          <a:noFill/>
          <a:ln w="9525">
            <a:noFill/>
            <a:miter lim="800000"/>
            <a:headEnd/>
            <a:tailEnd/>
          </a:ln>
        </p:spPr>
      </p:pic>
      <p:sp>
        <p:nvSpPr>
          <p:cNvPr id="4" name="Textfeld 3"/>
          <p:cNvSpPr txBox="1"/>
          <p:nvPr/>
        </p:nvSpPr>
        <p:spPr>
          <a:xfrm>
            <a:off x="5229210" y="2636912"/>
            <a:ext cx="3914790" cy="461665"/>
          </a:xfrm>
          <a:prstGeom prst="rect">
            <a:avLst/>
          </a:prstGeom>
          <a:solidFill>
            <a:schemeClr val="bg1"/>
          </a:solidFill>
        </p:spPr>
        <p:txBody>
          <a:bodyPr wrap="none">
            <a:spAutoFit/>
          </a:bodyPr>
          <a:lstStyle/>
          <a:p>
            <a:pPr>
              <a:defRPr/>
            </a:pPr>
            <a:r>
              <a:rPr lang="de-DE" sz="2400" b="1" dirty="0">
                <a:solidFill>
                  <a:schemeClr val="tx1">
                    <a:lumMod val="95000"/>
                    <a:lumOff val="5000"/>
                  </a:schemeClr>
                </a:solidFill>
              </a:rPr>
              <a:t>Food </a:t>
            </a:r>
            <a:r>
              <a:rPr lang="de-DE" sz="2400" b="1" dirty="0" err="1">
                <a:solidFill>
                  <a:schemeClr val="tx1">
                    <a:lumMod val="95000"/>
                    <a:lumOff val="5000"/>
                  </a:schemeClr>
                </a:solidFill>
              </a:rPr>
              <a:t>purchase</a:t>
            </a:r>
            <a:r>
              <a:rPr lang="de-DE" sz="2400" b="1" dirty="0">
                <a:solidFill>
                  <a:schemeClr val="tx1">
                    <a:lumMod val="95000"/>
                    <a:lumOff val="5000"/>
                  </a:schemeClr>
                </a:solidFill>
              </a:rPr>
              <a:t> </a:t>
            </a:r>
            <a:r>
              <a:rPr lang="de-DE" sz="2400" b="1" dirty="0" err="1">
                <a:solidFill>
                  <a:schemeClr val="tx1">
                    <a:lumMod val="95000"/>
                    <a:lumOff val="5000"/>
                  </a:schemeClr>
                </a:solidFill>
              </a:rPr>
              <a:t>group_Taiwan</a:t>
            </a:r>
            <a:endParaRPr lang="de-DE" sz="2400" b="1" dirty="0">
              <a:solidFill>
                <a:schemeClr val="tx1">
                  <a:lumMod val="95000"/>
                  <a:lumOff val="5000"/>
                </a:schemeClr>
              </a:solidFill>
            </a:endParaRPr>
          </a:p>
        </p:txBody>
      </p:sp>
      <p:sp>
        <p:nvSpPr>
          <p:cNvPr id="5" name="Textfeld 4"/>
          <p:cNvSpPr txBox="1"/>
          <p:nvPr/>
        </p:nvSpPr>
        <p:spPr>
          <a:xfrm>
            <a:off x="214313" y="179388"/>
            <a:ext cx="3821174" cy="461665"/>
          </a:xfrm>
          <a:prstGeom prst="rect">
            <a:avLst/>
          </a:prstGeom>
          <a:solidFill>
            <a:schemeClr val="bg1"/>
          </a:solidFill>
        </p:spPr>
        <p:txBody>
          <a:bodyPr wrap="none">
            <a:spAutoFit/>
          </a:bodyPr>
          <a:lstStyle/>
          <a:p>
            <a:pPr>
              <a:defRPr/>
            </a:pPr>
            <a:r>
              <a:rPr lang="de-DE" sz="2400" b="1" dirty="0">
                <a:solidFill>
                  <a:schemeClr val="tx1">
                    <a:lumMod val="95000"/>
                    <a:lumOff val="5000"/>
                  </a:schemeClr>
                </a:solidFill>
              </a:rPr>
              <a:t> Food </a:t>
            </a:r>
            <a:r>
              <a:rPr lang="de-DE" sz="2400" b="1" dirty="0" err="1">
                <a:solidFill>
                  <a:schemeClr val="tx1">
                    <a:lumMod val="95000"/>
                    <a:lumOff val="5000"/>
                  </a:schemeClr>
                </a:solidFill>
              </a:rPr>
              <a:t>purchase</a:t>
            </a:r>
            <a:r>
              <a:rPr lang="de-DE" sz="2400" b="1" dirty="0">
                <a:solidFill>
                  <a:schemeClr val="tx1">
                    <a:lumMod val="95000"/>
                    <a:lumOff val="5000"/>
                  </a:schemeClr>
                </a:solidFill>
              </a:rPr>
              <a:t> </a:t>
            </a:r>
            <a:r>
              <a:rPr lang="de-DE" sz="2400" b="1" dirty="0" err="1">
                <a:solidFill>
                  <a:schemeClr val="tx1">
                    <a:lumMod val="95000"/>
                    <a:lumOff val="5000"/>
                  </a:schemeClr>
                </a:solidFill>
              </a:rPr>
              <a:t>group_Milan</a:t>
            </a:r>
            <a:endParaRPr lang="de-DE" sz="2400" b="1" dirty="0">
              <a:solidFill>
                <a:schemeClr val="tx1">
                  <a:lumMod val="95000"/>
                  <a:lumOff val="5000"/>
                </a:schemeClr>
              </a:solidFill>
            </a:endParaRPr>
          </a:p>
        </p:txBody>
      </p:sp>
      <p:pic>
        <p:nvPicPr>
          <p:cNvPr id="77830" name="Picture 2"/>
          <p:cNvPicPr>
            <a:picLocks noChangeAspect="1" noChangeArrowheads="1"/>
          </p:cNvPicPr>
          <p:nvPr/>
        </p:nvPicPr>
        <p:blipFill>
          <a:blip r:embed="rId4" cstate="print"/>
          <a:srcRect/>
          <a:stretch>
            <a:fillRect/>
          </a:stretch>
        </p:blipFill>
        <p:spPr bwMode="auto">
          <a:xfrm>
            <a:off x="5643563" y="549275"/>
            <a:ext cx="2857500" cy="2125663"/>
          </a:xfrm>
          <a:prstGeom prst="rect">
            <a:avLst/>
          </a:prstGeom>
          <a:noFill/>
          <a:ln w="9525">
            <a:noFill/>
            <a:miter lim="800000"/>
            <a:headEnd/>
            <a:tailEnd/>
          </a:ln>
        </p:spPr>
      </p:pic>
      <p:pic>
        <p:nvPicPr>
          <p:cNvPr id="77831" name="Picture 5" descr="http://www.movimentoconsumatori.to.it/images/article-images/gac/full_size/gac_1.png"/>
          <p:cNvPicPr>
            <a:picLocks noChangeAspect="1" noChangeArrowheads="1"/>
          </p:cNvPicPr>
          <p:nvPr/>
        </p:nvPicPr>
        <p:blipFill>
          <a:blip r:embed="rId5" cstate="print"/>
          <a:srcRect/>
          <a:stretch>
            <a:fillRect/>
          </a:stretch>
        </p:blipFill>
        <p:spPr bwMode="auto">
          <a:xfrm>
            <a:off x="928688" y="3857625"/>
            <a:ext cx="2886075" cy="2232025"/>
          </a:xfrm>
          <a:prstGeom prst="rect">
            <a:avLst/>
          </a:prstGeom>
          <a:noFill/>
          <a:ln w="9525">
            <a:noFill/>
            <a:miter lim="800000"/>
            <a:headEnd/>
            <a:tailEnd/>
          </a:ln>
        </p:spPr>
      </p:pic>
      <p:sp>
        <p:nvSpPr>
          <p:cNvPr id="8" name="Rechteck 7"/>
          <p:cNvSpPr/>
          <p:nvPr/>
        </p:nvSpPr>
        <p:spPr>
          <a:xfrm rot="16200000">
            <a:off x="-2159000" y="4016375"/>
            <a:ext cx="4572000" cy="254000"/>
          </a:xfrm>
          <a:prstGeom prst="rect">
            <a:avLst/>
          </a:prstGeom>
        </p:spPr>
        <p:txBody>
          <a:bodyPr>
            <a:spAutoFit/>
          </a:bodyPr>
          <a:lstStyle/>
          <a:p>
            <a:pPr algn="l">
              <a:defRPr/>
            </a:pPr>
            <a:r>
              <a:rPr lang="de-DE" sz="1050" dirty="0" err="1">
                <a:latin typeface="Times New Roman" pitchFamily="18" charset="0"/>
              </a:rPr>
              <a:t>Emude</a:t>
            </a:r>
            <a:endParaRPr lang="de-DE" sz="1050" dirty="0"/>
          </a:p>
        </p:txBody>
      </p:sp>
      <p:sp>
        <p:nvSpPr>
          <p:cNvPr id="9"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http://img.slate.com/media/86000/86992/Neubecker_mobshop.jpg"/>
          <p:cNvPicPr>
            <a:picLocks noChangeAspect="1" noChangeArrowheads="1"/>
          </p:cNvPicPr>
          <p:nvPr/>
        </p:nvPicPr>
        <p:blipFill>
          <a:blip r:embed="rId2" cstate="print"/>
          <a:srcRect/>
          <a:stretch>
            <a:fillRect/>
          </a:stretch>
        </p:blipFill>
        <p:spPr bwMode="auto">
          <a:xfrm>
            <a:off x="2485231" y="428625"/>
            <a:ext cx="4173538" cy="6000750"/>
          </a:xfrm>
          <a:prstGeom prst="rect">
            <a:avLst/>
          </a:prstGeom>
          <a:noFill/>
          <a:ln w="9525">
            <a:noFill/>
            <a:miter lim="800000"/>
            <a:headEnd/>
            <a:tailEnd/>
          </a:ln>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Getty </a:t>
            </a:r>
            <a:r>
              <a:rPr lang="de-DE" sz="1050" dirty="0" err="1" smtClean="0"/>
              <a:t>images</a:t>
            </a:r>
            <a:endParaRPr lang="de-DE" sz="105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http://awearnessblog.com/GoodLogo_150.jpg"/>
          <p:cNvPicPr>
            <a:picLocks noChangeAspect="1" noChangeArrowheads="1"/>
          </p:cNvPicPr>
          <p:nvPr/>
        </p:nvPicPr>
        <p:blipFill>
          <a:blip r:embed="rId2" cstate="print"/>
          <a:srcRect/>
          <a:stretch>
            <a:fillRect/>
          </a:stretch>
        </p:blipFill>
        <p:spPr bwMode="auto">
          <a:xfrm>
            <a:off x="1190625" y="1541463"/>
            <a:ext cx="6762750" cy="3775075"/>
          </a:xfrm>
          <a:prstGeom prst="rect">
            <a:avLst/>
          </a:prstGeom>
          <a:noFill/>
          <a:ln w="9525">
            <a:noFill/>
            <a:miter lim="800000"/>
            <a:headEnd/>
            <a:tailEnd/>
          </a:ln>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612294" y="1859339"/>
            <a:ext cx="7919412" cy="3139321"/>
          </a:xfrm>
          <a:prstGeom prst="rect">
            <a:avLst/>
          </a:prstGeom>
          <a:solidFill>
            <a:schemeClr val="bg1"/>
          </a:solidFill>
          <a:ln w="9525">
            <a:solidFill>
              <a:schemeClr val="bg1"/>
            </a:solidFill>
            <a:miter lim="800000"/>
            <a:headEnd/>
            <a:tailEnd/>
          </a:ln>
        </p:spPr>
        <p:txBody>
          <a:bodyPr wrap="none">
            <a:spAutoFit/>
          </a:bodyPr>
          <a:lstStyle/>
          <a:p>
            <a:pPr algn="ctr"/>
            <a:r>
              <a:rPr lang="de-DE" sz="6600" b="1" dirty="0" smtClean="0">
                <a:latin typeface="Arial Black" pitchFamily="34" charset="0"/>
              </a:rPr>
              <a:t>AUTHENTICITY</a:t>
            </a:r>
          </a:p>
          <a:p>
            <a:pPr algn="ctr"/>
            <a:endParaRPr lang="de-DE" sz="6600" b="1" dirty="0" smtClean="0">
              <a:latin typeface="Arial Black" pitchFamily="34" charset="0"/>
            </a:endParaRPr>
          </a:p>
          <a:p>
            <a:pPr algn="ctr"/>
            <a:r>
              <a:rPr lang="de-DE" sz="6600" b="1" dirty="0" smtClean="0">
                <a:latin typeface="Arial Black" pitchFamily="34" charset="0"/>
              </a:rPr>
              <a:t>TRANSPARENCY</a:t>
            </a:r>
            <a:endParaRPr lang="de-DE" sz="6600" b="1" dirty="0">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http://www.treehugger.com/No-safe-dose-toxic.jpg"/>
          <p:cNvPicPr>
            <a:picLocks noChangeAspect="1" noChangeArrowheads="1"/>
          </p:cNvPicPr>
          <p:nvPr/>
        </p:nvPicPr>
        <p:blipFill>
          <a:blip r:embed="rId3" cstate="print"/>
          <a:srcRect/>
          <a:stretch>
            <a:fillRect/>
          </a:stretch>
        </p:blipFill>
        <p:spPr bwMode="auto">
          <a:xfrm>
            <a:off x="639220" y="479415"/>
            <a:ext cx="7865559" cy="5899169"/>
          </a:xfrm>
          <a:prstGeom prst="rect">
            <a:avLst/>
          </a:prstGeom>
          <a:noFill/>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Fragile</a:t>
            </a:r>
            <a:endParaRPr lang="de-DE" sz="10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maggiesfarm.anotherdotcom.com/uploads/germa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25" y="2000250"/>
            <a:ext cx="39084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rot="16200000">
            <a:off x="-1662113" y="4519613"/>
            <a:ext cx="3578225" cy="254000"/>
          </a:xfrm>
          <a:prstGeom prst="rect">
            <a:avLst/>
          </a:prstGeom>
        </p:spPr>
        <p:txBody>
          <a:bodyPr>
            <a:spAutoFit/>
          </a:bodyPr>
          <a:lstStyle/>
          <a:p>
            <a:pPr>
              <a:defRPr/>
            </a:pPr>
            <a:r>
              <a:rPr lang="de-DE" sz="1050" b="1" dirty="0" err="1"/>
              <a:t>Hungry</a:t>
            </a:r>
            <a:r>
              <a:rPr lang="de-DE" sz="1050" b="1" dirty="0"/>
              <a:t> Planet. </a:t>
            </a:r>
            <a:r>
              <a:rPr lang="de-DE" sz="1050" b="1" dirty="0" err="1"/>
              <a:t>What</a:t>
            </a:r>
            <a:r>
              <a:rPr lang="de-DE" sz="1050" b="1" dirty="0"/>
              <a:t> </a:t>
            </a:r>
            <a:r>
              <a:rPr lang="de-DE" sz="1050" b="1" dirty="0" err="1"/>
              <a:t>the</a:t>
            </a:r>
            <a:r>
              <a:rPr lang="de-DE" sz="1050" b="1" dirty="0"/>
              <a:t> </a:t>
            </a:r>
            <a:r>
              <a:rPr lang="de-DE" sz="1050" b="1" dirty="0" err="1"/>
              <a:t>world</a:t>
            </a:r>
            <a:r>
              <a:rPr lang="de-DE" sz="1050" b="1" dirty="0"/>
              <a:t>  </a:t>
            </a:r>
            <a:r>
              <a:rPr lang="de-DE" sz="1050" b="1" dirty="0" err="1"/>
              <a:t>eats.Ten</a:t>
            </a:r>
            <a:r>
              <a:rPr lang="de-DE" sz="1050" b="1" dirty="0"/>
              <a:t> Speed Press</a:t>
            </a:r>
            <a:endParaRPr lang="de-DE" sz="1050" dirty="0"/>
          </a:p>
        </p:txBody>
      </p:sp>
      <p:graphicFrame>
        <p:nvGraphicFramePr>
          <p:cNvPr id="49156" name="Object 2"/>
          <p:cNvGraphicFramePr>
            <a:graphicFrameLocks noChangeAspect="1"/>
          </p:cNvGraphicFramePr>
          <p:nvPr/>
        </p:nvGraphicFramePr>
        <p:xfrm>
          <a:off x="214313" y="1984375"/>
          <a:ext cx="3786187" cy="2889250"/>
        </p:xfrm>
        <a:graphic>
          <a:graphicData uri="http://schemas.openxmlformats.org/presentationml/2006/ole">
            <mc:AlternateContent xmlns:mc="http://schemas.openxmlformats.org/markup-compatibility/2006">
              <mc:Choice xmlns:v="urn:schemas-microsoft-com:vml" Requires="v">
                <p:oleObj spid="_x0000_s98316" name="Image" r:id="rId4" imgW="7187302" imgH="5485714" progId="">
                  <p:embed/>
                </p:oleObj>
              </mc:Choice>
              <mc:Fallback>
                <p:oleObj name="Image" r:id="rId4" imgW="7187302" imgH="548571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984375"/>
                        <a:ext cx="3786187"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7" name="AutoShape 4"/>
          <p:cNvSpPr>
            <a:spLocks noChangeArrowheads="1"/>
          </p:cNvSpPr>
          <p:nvPr/>
        </p:nvSpPr>
        <p:spPr bwMode="auto">
          <a:xfrm rot="-5400000">
            <a:off x="4283869" y="3067844"/>
            <a:ext cx="576263" cy="720725"/>
          </a:xfrm>
          <a:prstGeom prst="downArrow">
            <a:avLst>
              <a:gd name="adj1" fmla="val 50000"/>
              <a:gd name="adj2" fmla="val 31267"/>
            </a:avLst>
          </a:prstGeom>
          <a:solidFill>
            <a:srgbClr val="A80000"/>
          </a:solidFill>
          <a:ln w="9525" algn="ctr">
            <a:solidFill>
              <a:srgbClr val="A80000"/>
            </a:solidFill>
            <a:miter lim="800000"/>
            <a:headEnd/>
            <a:tailEnd/>
          </a:ln>
        </p:spPr>
        <p:txBody>
          <a:bodyPr wrap="none" anchor="ctr"/>
          <a:lstStyle/>
          <a:p>
            <a:endParaRPr lang="de-DE"/>
          </a:p>
        </p:txBody>
      </p:sp>
    </p:spTree>
    <p:extLst>
      <p:ext uri="{BB962C8B-B14F-4D97-AF65-F5344CB8AC3E}">
        <p14:creationId xmlns:p14="http://schemas.microsoft.com/office/powerpoint/2010/main" val="22939777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http://www.neurosciencemarketing.com/blog/wp-content/photos/dont_buy_button.jpg"/>
          <p:cNvPicPr>
            <a:picLocks noChangeAspect="1" noChangeArrowheads="1"/>
          </p:cNvPicPr>
          <p:nvPr/>
        </p:nvPicPr>
        <p:blipFill>
          <a:blip r:embed="rId2" cstate="print"/>
          <a:srcRect/>
          <a:stretch>
            <a:fillRect/>
          </a:stretch>
        </p:blipFill>
        <p:spPr bwMode="auto">
          <a:xfrm>
            <a:off x="2106613" y="649288"/>
            <a:ext cx="4930775" cy="5559425"/>
          </a:xfrm>
          <a:prstGeom prst="rect">
            <a:avLst/>
          </a:prstGeom>
          <a:noFill/>
          <a:ln w="9525">
            <a:noFill/>
            <a:miter lim="800000"/>
            <a:headEnd/>
            <a:tailEnd/>
          </a:ln>
        </p:spPr>
      </p:pic>
      <p:sp>
        <p:nvSpPr>
          <p:cNvPr id="3" name="Rechteck 2"/>
          <p:cNvSpPr/>
          <p:nvPr/>
        </p:nvSpPr>
        <p:spPr>
          <a:xfrm rot="16200000">
            <a:off x="-409575" y="5837238"/>
            <a:ext cx="1073150" cy="254000"/>
          </a:xfrm>
          <a:prstGeom prst="rect">
            <a:avLst/>
          </a:prstGeom>
        </p:spPr>
        <p:txBody>
          <a:bodyPr>
            <a:spAutoFit/>
          </a:bodyPr>
          <a:lstStyle/>
          <a:p>
            <a:pPr>
              <a:defRPr/>
            </a:pPr>
            <a:r>
              <a:rPr lang="de-DE" sz="1050" dirty="0"/>
              <a:t>Getty Images</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hteck 1"/>
          <p:cNvSpPr>
            <a:spLocks noChangeArrowheads="1"/>
          </p:cNvSpPr>
          <p:nvPr/>
        </p:nvSpPr>
        <p:spPr bwMode="auto">
          <a:xfrm>
            <a:off x="1817720" y="1991876"/>
            <a:ext cx="5508559" cy="2585323"/>
          </a:xfrm>
          <a:prstGeom prst="rect">
            <a:avLst/>
          </a:prstGeom>
          <a:noFill/>
          <a:ln w="9525">
            <a:noFill/>
            <a:miter lim="800000"/>
            <a:headEnd/>
            <a:tailEnd/>
          </a:ln>
        </p:spPr>
        <p:txBody>
          <a:bodyPr wrap="none">
            <a:spAutoFit/>
          </a:bodyPr>
          <a:lstStyle/>
          <a:p>
            <a:pPr algn="ctr"/>
            <a:r>
              <a:rPr lang="en-US" sz="5400" b="1" dirty="0">
                <a:latin typeface="Arial Black" pitchFamily="34" charset="0"/>
              </a:rPr>
              <a:t>THE</a:t>
            </a:r>
          </a:p>
          <a:p>
            <a:pPr algn="ctr"/>
            <a:r>
              <a:rPr lang="en-US" sz="5400" b="1" dirty="0">
                <a:solidFill>
                  <a:srgbClr val="A80000"/>
                </a:solidFill>
                <a:latin typeface="Arial Black" pitchFamily="34" charset="0"/>
              </a:rPr>
              <a:t>HIGH COST</a:t>
            </a:r>
          </a:p>
          <a:p>
            <a:pPr algn="ctr"/>
            <a:r>
              <a:rPr lang="en-US" sz="5400" b="1" dirty="0">
                <a:latin typeface="Arial Black" pitchFamily="34" charset="0"/>
              </a:rPr>
              <a:t>OF LOW COST</a:t>
            </a: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http://craphound.com/images/3658370050_12b33170b5.jpg"/>
          <p:cNvPicPr>
            <a:picLocks noChangeAspect="1" noChangeArrowheads="1"/>
          </p:cNvPicPr>
          <p:nvPr/>
        </p:nvPicPr>
        <p:blipFill>
          <a:blip r:embed="rId2" cstate="print"/>
          <a:srcRect/>
          <a:stretch>
            <a:fillRect/>
          </a:stretch>
        </p:blipFill>
        <p:spPr bwMode="auto">
          <a:xfrm>
            <a:off x="2571750" y="3068960"/>
            <a:ext cx="4000500" cy="3124201"/>
          </a:xfrm>
          <a:prstGeom prst="rect">
            <a:avLst/>
          </a:prstGeom>
          <a:noFill/>
        </p:spPr>
      </p:pic>
      <p:pic>
        <p:nvPicPr>
          <p:cNvPr id="30724" name="Picture 4" descr="http://www.pcij.org/blog/wp-content/uploads/2008/10/nanotech.jpg"/>
          <p:cNvPicPr>
            <a:picLocks noChangeAspect="1" noChangeArrowheads="1"/>
          </p:cNvPicPr>
          <p:nvPr/>
        </p:nvPicPr>
        <p:blipFill>
          <a:blip r:embed="rId3" cstate="print"/>
          <a:srcRect/>
          <a:stretch>
            <a:fillRect/>
          </a:stretch>
        </p:blipFill>
        <p:spPr bwMode="auto">
          <a:xfrm>
            <a:off x="169337" y="728700"/>
            <a:ext cx="4402663" cy="2700300"/>
          </a:xfrm>
          <a:prstGeom prst="rect">
            <a:avLst/>
          </a:prstGeom>
          <a:noFill/>
        </p:spPr>
      </p:pic>
      <p:pic>
        <p:nvPicPr>
          <p:cNvPr id="30726" name="Picture 6" descr="http://www.zentrum-der-gesundheit.de/images/titelbild/genmanipulation.jpg"/>
          <p:cNvPicPr>
            <a:picLocks noChangeAspect="1" noChangeArrowheads="1"/>
          </p:cNvPicPr>
          <p:nvPr/>
        </p:nvPicPr>
        <p:blipFill>
          <a:blip r:embed="rId4" cstate="print"/>
          <a:srcRect/>
          <a:stretch>
            <a:fillRect/>
          </a:stretch>
        </p:blipFill>
        <p:spPr bwMode="auto">
          <a:xfrm>
            <a:off x="4572000" y="764705"/>
            <a:ext cx="4286250" cy="2664296"/>
          </a:xfrm>
          <a:prstGeom prst="rect">
            <a:avLst/>
          </a:prstGeom>
          <a:noFill/>
        </p:spPr>
      </p:pic>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6" name="Rechteck 5"/>
          <p:cNvSpPr/>
          <p:nvPr/>
        </p:nvSpPr>
        <p:spPr>
          <a:xfrm rot="16200000">
            <a:off x="-913631" y="5278777"/>
            <a:ext cx="2081262" cy="253916"/>
          </a:xfrm>
          <a:prstGeom prst="rect">
            <a:avLst/>
          </a:prstGeom>
        </p:spPr>
        <p:txBody>
          <a:bodyPr wrap="square">
            <a:spAutoFit/>
          </a:bodyPr>
          <a:lstStyle/>
          <a:p>
            <a:pPr algn="ctr">
              <a:defRPr/>
            </a:pPr>
            <a:r>
              <a:rPr lang="de-DE" sz="1050" dirty="0" smtClean="0"/>
              <a:t>Getty </a:t>
            </a:r>
            <a:r>
              <a:rPr lang="de-DE" sz="1050" dirty="0" err="1" smtClean="0"/>
              <a:t>images</a:t>
            </a:r>
            <a:r>
              <a:rPr lang="de-DE" sz="1050" dirty="0" smtClean="0"/>
              <a:t>- Focus</a:t>
            </a:r>
            <a:endParaRPr lang="de-DE" sz="105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hteck 1"/>
          <p:cNvSpPr>
            <a:spLocks noChangeArrowheads="1"/>
          </p:cNvSpPr>
          <p:nvPr/>
        </p:nvSpPr>
        <p:spPr bwMode="auto">
          <a:xfrm>
            <a:off x="1393277" y="1720840"/>
            <a:ext cx="6357446" cy="3416320"/>
          </a:xfrm>
          <a:prstGeom prst="rect">
            <a:avLst/>
          </a:prstGeom>
          <a:noFill/>
          <a:ln w="9525">
            <a:noFill/>
            <a:miter lim="800000"/>
            <a:headEnd/>
            <a:tailEnd/>
          </a:ln>
        </p:spPr>
        <p:txBody>
          <a:bodyPr wrap="none">
            <a:spAutoFit/>
          </a:bodyPr>
          <a:lstStyle/>
          <a:p>
            <a:pPr algn="ctr"/>
            <a:r>
              <a:rPr lang="en-US" sz="5400" b="1" dirty="0" smtClean="0">
                <a:latin typeface="Arial Black" pitchFamily="34" charset="0"/>
              </a:rPr>
              <a:t>TECHNOLOGY</a:t>
            </a:r>
            <a:endParaRPr lang="en-US" sz="5400" b="1" dirty="0">
              <a:latin typeface="Arial Black" pitchFamily="34" charset="0"/>
            </a:endParaRPr>
          </a:p>
          <a:p>
            <a:pPr algn="ctr"/>
            <a:r>
              <a:rPr lang="en-US" sz="5400" b="1" dirty="0" smtClean="0">
                <a:latin typeface="Arial Black" pitchFamily="34" charset="0"/>
              </a:rPr>
              <a:t>IN</a:t>
            </a:r>
            <a:r>
              <a:rPr lang="en-US" sz="5400" b="1" dirty="0">
                <a:latin typeface="Arial Black" pitchFamily="34" charset="0"/>
              </a:rPr>
              <a:t> </a:t>
            </a:r>
            <a:r>
              <a:rPr lang="en-US" sz="5400" b="1" dirty="0" smtClean="0">
                <a:latin typeface="Arial Black" pitchFamily="34" charset="0"/>
              </a:rPr>
              <a:t>DIALOGUE</a:t>
            </a:r>
          </a:p>
          <a:p>
            <a:pPr algn="ctr"/>
            <a:r>
              <a:rPr lang="en-US" sz="5400" b="1" dirty="0" smtClean="0">
                <a:latin typeface="Arial Black" pitchFamily="34" charset="0"/>
              </a:rPr>
              <a:t>WITH</a:t>
            </a:r>
            <a:r>
              <a:rPr lang="en-US" sz="5400" b="1" dirty="0">
                <a:latin typeface="Arial Black" pitchFamily="34" charset="0"/>
              </a:rPr>
              <a:t> </a:t>
            </a:r>
            <a:r>
              <a:rPr lang="en-US" sz="5400" b="1" dirty="0" smtClean="0">
                <a:latin typeface="Arial Black" pitchFamily="34" charset="0"/>
              </a:rPr>
              <a:t>PEOPLE</a:t>
            </a:r>
          </a:p>
          <a:p>
            <a:pPr algn="ctr"/>
            <a:r>
              <a:rPr lang="en-US" sz="5400" b="1" dirty="0" smtClean="0">
                <a:latin typeface="Arial Black" pitchFamily="34" charset="0"/>
              </a:rPr>
              <a:t>(not consumers)</a:t>
            </a: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hteck 1"/>
          <p:cNvSpPr>
            <a:spLocks noChangeArrowheads="1"/>
          </p:cNvSpPr>
          <p:nvPr/>
        </p:nvSpPr>
        <p:spPr bwMode="auto">
          <a:xfrm>
            <a:off x="1617762" y="1720840"/>
            <a:ext cx="5908477" cy="3416320"/>
          </a:xfrm>
          <a:prstGeom prst="rect">
            <a:avLst/>
          </a:prstGeom>
          <a:noFill/>
          <a:ln w="9525">
            <a:noFill/>
            <a:miter lim="800000"/>
            <a:headEnd/>
            <a:tailEnd/>
          </a:ln>
        </p:spPr>
        <p:txBody>
          <a:bodyPr wrap="none">
            <a:spAutoFit/>
          </a:bodyPr>
          <a:lstStyle/>
          <a:p>
            <a:pPr algn="ctr"/>
            <a:r>
              <a:rPr lang="en-US" sz="5400" b="1" dirty="0" smtClean="0">
                <a:latin typeface="Arial Black" pitchFamily="34" charset="0"/>
              </a:rPr>
              <a:t>TECHNOLOGY</a:t>
            </a:r>
            <a:endParaRPr lang="en-US" sz="5400" b="1" dirty="0">
              <a:latin typeface="Arial Black" pitchFamily="34" charset="0"/>
            </a:endParaRPr>
          </a:p>
          <a:p>
            <a:pPr algn="ctr"/>
            <a:r>
              <a:rPr lang="en-US" sz="5400" b="1" dirty="0" smtClean="0">
                <a:latin typeface="Arial Black" pitchFamily="34" charset="0"/>
              </a:rPr>
              <a:t>TALKING WITH</a:t>
            </a:r>
          </a:p>
          <a:p>
            <a:pPr algn="ctr"/>
            <a:r>
              <a:rPr lang="en-US" sz="5400" b="1" dirty="0" smtClean="0">
                <a:latin typeface="Arial Black" pitchFamily="34" charset="0"/>
              </a:rPr>
              <a:t>FACTS</a:t>
            </a:r>
          </a:p>
          <a:p>
            <a:pPr algn="ctr"/>
            <a:r>
              <a:rPr lang="en-US" sz="5400" b="1" dirty="0" smtClean="0">
                <a:latin typeface="Arial Black" pitchFamily="34" charset="0"/>
              </a:rPr>
              <a:t>(not </a:t>
            </a:r>
            <a:r>
              <a:rPr lang="en-US" sz="5400" b="1" dirty="0" err="1" smtClean="0">
                <a:latin typeface="Arial Black" pitchFamily="34" charset="0"/>
              </a:rPr>
              <a:t>magics</a:t>
            </a:r>
            <a:r>
              <a:rPr lang="en-US" sz="5400" b="1" dirty="0" smtClean="0">
                <a:latin typeface="Arial Black" pitchFamily="34" charset="0"/>
              </a:rPr>
              <a:t>)</a:t>
            </a: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edgecastcdn.net/800034/www.perpetualkid.com/productimages/lg/NPAD-2003a.gif"/>
          <p:cNvPicPr>
            <a:picLocks noChangeAspect="1" noChangeArrowheads="1"/>
          </p:cNvPicPr>
          <p:nvPr/>
        </p:nvPicPr>
        <p:blipFill>
          <a:blip r:embed="rId2" cstate="print"/>
          <a:srcRect/>
          <a:stretch>
            <a:fillRect/>
          </a:stretch>
        </p:blipFill>
        <p:spPr bwMode="auto">
          <a:xfrm>
            <a:off x="2428875" y="1285875"/>
            <a:ext cx="4286250" cy="4286250"/>
          </a:xfrm>
          <a:prstGeom prst="rect">
            <a:avLst/>
          </a:prstGeom>
          <a:noFill/>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err="1" smtClean="0"/>
              <a:t>google</a:t>
            </a:r>
            <a:endParaRPr lang="de-DE" sz="105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hteck 1"/>
          <p:cNvSpPr>
            <a:spLocks noChangeArrowheads="1"/>
          </p:cNvSpPr>
          <p:nvPr/>
        </p:nvSpPr>
        <p:spPr bwMode="auto">
          <a:xfrm>
            <a:off x="1773317" y="1720840"/>
            <a:ext cx="5597366" cy="923330"/>
          </a:xfrm>
          <a:prstGeom prst="rect">
            <a:avLst/>
          </a:prstGeom>
          <a:noFill/>
          <a:ln w="9525">
            <a:noFill/>
            <a:miter lim="800000"/>
            <a:headEnd/>
            <a:tailEnd/>
          </a:ln>
        </p:spPr>
        <p:txBody>
          <a:bodyPr wrap="none">
            <a:spAutoFit/>
          </a:bodyPr>
          <a:lstStyle/>
          <a:p>
            <a:pPr algn="ctr"/>
            <a:r>
              <a:rPr lang="en-US" sz="5400" b="1" dirty="0" smtClean="0">
                <a:latin typeface="Arial Black" pitchFamily="34" charset="0"/>
              </a:rPr>
              <a:t>TECHNOLOGY</a:t>
            </a:r>
            <a:endParaRPr lang="en-US" sz="5400" b="1" dirty="0">
              <a:latin typeface="Arial Black" pitchFamily="34" charset="0"/>
            </a:endParaRPr>
          </a:p>
        </p:txBody>
      </p:sp>
      <p:sp>
        <p:nvSpPr>
          <p:cNvPr id="3" name="Rechteck 1"/>
          <p:cNvSpPr>
            <a:spLocks noChangeArrowheads="1"/>
          </p:cNvSpPr>
          <p:nvPr/>
        </p:nvSpPr>
        <p:spPr bwMode="auto">
          <a:xfrm>
            <a:off x="2575846" y="4149725"/>
            <a:ext cx="3992311" cy="923330"/>
          </a:xfrm>
          <a:prstGeom prst="rect">
            <a:avLst/>
          </a:prstGeom>
          <a:noFill/>
          <a:ln w="9525">
            <a:noFill/>
            <a:miter lim="800000"/>
            <a:headEnd/>
            <a:tailEnd/>
          </a:ln>
        </p:spPr>
        <p:txBody>
          <a:bodyPr wrap="none">
            <a:spAutoFit/>
          </a:bodyPr>
          <a:lstStyle/>
          <a:p>
            <a:pPr algn="ctr"/>
            <a:r>
              <a:rPr lang="en-US" sz="5400" b="1" dirty="0" smtClean="0">
                <a:latin typeface="Arial Black" pitchFamily="34" charset="0"/>
              </a:rPr>
              <a:t>INVASION</a:t>
            </a:r>
            <a:endParaRPr lang="en-US" sz="5400" b="1" dirty="0">
              <a:latin typeface="Arial Black" pitchFamily="34" charset="0"/>
            </a:endParaRPr>
          </a:p>
        </p:txBody>
      </p:sp>
      <p:sp>
        <p:nvSpPr>
          <p:cNvPr id="4" name="Pfeil nach unten 3"/>
          <p:cNvSpPr/>
          <p:nvPr/>
        </p:nvSpPr>
        <p:spPr>
          <a:xfrm>
            <a:off x="4283968" y="2924944"/>
            <a:ext cx="576064" cy="100811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hteck 1"/>
          <p:cNvSpPr>
            <a:spLocks noChangeArrowheads="1"/>
          </p:cNvSpPr>
          <p:nvPr/>
        </p:nvSpPr>
        <p:spPr bwMode="auto">
          <a:xfrm>
            <a:off x="1773317" y="1720840"/>
            <a:ext cx="5597366" cy="923330"/>
          </a:xfrm>
          <a:prstGeom prst="rect">
            <a:avLst/>
          </a:prstGeom>
          <a:noFill/>
          <a:ln w="9525">
            <a:noFill/>
            <a:miter lim="800000"/>
            <a:headEnd/>
            <a:tailEnd/>
          </a:ln>
        </p:spPr>
        <p:txBody>
          <a:bodyPr wrap="none">
            <a:spAutoFit/>
          </a:bodyPr>
          <a:lstStyle/>
          <a:p>
            <a:pPr algn="ctr"/>
            <a:r>
              <a:rPr lang="en-US" sz="5400" b="1" dirty="0" smtClean="0">
                <a:latin typeface="Arial Black" pitchFamily="34" charset="0"/>
              </a:rPr>
              <a:t>TECHNOLOGY</a:t>
            </a:r>
            <a:endParaRPr lang="en-US" sz="5400" b="1" dirty="0">
              <a:latin typeface="Arial Black" pitchFamily="34" charset="0"/>
            </a:endParaRPr>
          </a:p>
        </p:txBody>
      </p:sp>
      <p:sp>
        <p:nvSpPr>
          <p:cNvPr id="3" name="Rechteck 1"/>
          <p:cNvSpPr>
            <a:spLocks noChangeArrowheads="1"/>
          </p:cNvSpPr>
          <p:nvPr/>
        </p:nvSpPr>
        <p:spPr bwMode="auto">
          <a:xfrm>
            <a:off x="882535" y="4149725"/>
            <a:ext cx="7378944" cy="1754326"/>
          </a:xfrm>
          <a:prstGeom prst="rect">
            <a:avLst/>
          </a:prstGeom>
          <a:noFill/>
          <a:ln w="9525">
            <a:noFill/>
            <a:miter lim="800000"/>
            <a:headEnd/>
            <a:tailEnd/>
          </a:ln>
        </p:spPr>
        <p:txBody>
          <a:bodyPr wrap="none">
            <a:spAutoFit/>
          </a:bodyPr>
          <a:lstStyle/>
          <a:p>
            <a:pPr algn="ctr"/>
            <a:r>
              <a:rPr lang="en-US" sz="5400" b="1" dirty="0" smtClean="0">
                <a:latin typeface="Arial Black" pitchFamily="34" charset="0"/>
              </a:rPr>
              <a:t>LAST MARKETING </a:t>
            </a:r>
          </a:p>
          <a:p>
            <a:pPr algn="ctr"/>
            <a:r>
              <a:rPr lang="en-US" sz="5400" b="1" dirty="0" smtClean="0">
                <a:latin typeface="Arial Black" pitchFamily="34" charset="0"/>
              </a:rPr>
              <a:t>GIMMICK</a:t>
            </a:r>
            <a:endParaRPr lang="en-US" sz="5400" b="1" dirty="0">
              <a:latin typeface="Arial Black" pitchFamily="34" charset="0"/>
            </a:endParaRPr>
          </a:p>
        </p:txBody>
      </p:sp>
      <p:sp>
        <p:nvSpPr>
          <p:cNvPr id="4" name="Pfeil nach unten 3"/>
          <p:cNvSpPr/>
          <p:nvPr/>
        </p:nvSpPr>
        <p:spPr>
          <a:xfrm>
            <a:off x="4283968" y="2924944"/>
            <a:ext cx="576064" cy="100811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1025860" y="1969708"/>
            <a:ext cx="7092280" cy="2918584"/>
          </a:xfrm>
          <a:prstGeom prst="rect">
            <a:avLst/>
          </a:prstGeom>
          <a:noFill/>
          <a:ln w="9525">
            <a:noFill/>
            <a:miter lim="800000"/>
            <a:headEnd/>
            <a:tailEnd/>
          </a:ln>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err="1" smtClean="0"/>
              <a:t>google</a:t>
            </a:r>
            <a:endParaRPr lang="de-DE" sz="105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834" name="Object 2"/>
          <p:cNvGraphicFramePr>
            <a:graphicFrameLocks noChangeAspect="1"/>
          </p:cNvGraphicFramePr>
          <p:nvPr/>
        </p:nvGraphicFramePr>
        <p:xfrm>
          <a:off x="552450" y="258763"/>
          <a:ext cx="8039100" cy="6034087"/>
        </p:xfrm>
        <a:graphic>
          <a:graphicData uri="http://schemas.openxmlformats.org/presentationml/2006/ole">
            <mc:AlternateContent xmlns:mc="http://schemas.openxmlformats.org/markup-compatibility/2006">
              <mc:Choice xmlns:v="urn:schemas-microsoft-com:vml" Requires="v">
                <p:oleObj spid="_x0000_s83984" name="Image" r:id="rId3" imgW="8895238" imgH="6676190" progId="">
                  <p:embed/>
                </p:oleObj>
              </mc:Choice>
              <mc:Fallback>
                <p:oleObj name="Image" r:id="rId3" imgW="8895238" imgH="667619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258763"/>
                        <a:ext cx="8039100" cy="603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Getty </a:t>
            </a:r>
            <a:r>
              <a:rPr lang="de-DE" sz="1050" dirty="0" err="1" smtClean="0"/>
              <a:t>images</a:t>
            </a:r>
            <a:endParaRPr lang="de-DE" sz="105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669" y="3422903"/>
            <a:ext cx="4248472" cy="318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4" descr="http://www.sottosuolo.net/public/immagini/phn84povero-ma-be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3" y="889086"/>
            <a:ext cx="3543977" cy="2533817"/>
          </a:xfrm>
          <a:prstGeom prst="rect">
            <a:avLst/>
          </a:prstGeom>
          <a:noFill/>
          <a:extLst>
            <a:ext uri="{909E8E84-426E-40DD-AFC4-6F175D3DCCD1}">
              <a14:hiddenFill xmlns:a14="http://schemas.microsoft.com/office/drawing/2010/main">
                <a:solidFill>
                  <a:srgbClr val="FFFFFF"/>
                </a:solidFill>
              </a14:hiddenFill>
            </a:ext>
          </a:extLst>
        </p:spPr>
      </p:pic>
      <p:pic>
        <p:nvPicPr>
          <p:cNvPr id="100359" name="Picture 7" descr="http://lh3.google.co.uk/bionic.laura/R-bbi30FhmI/AAAAAAAACzE/TGvbSjRyvAc/s400/P1010281.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34" y="3644898"/>
            <a:ext cx="3514004" cy="263550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p:cNvSpPr>
            <a:spLocks noChangeArrowheads="1"/>
          </p:cNvSpPr>
          <p:nvPr/>
        </p:nvSpPr>
        <p:spPr bwMode="auto">
          <a:xfrm rot="-5400000">
            <a:off x="4140175" y="1533777"/>
            <a:ext cx="576263" cy="720725"/>
          </a:xfrm>
          <a:prstGeom prst="downArrow">
            <a:avLst>
              <a:gd name="adj1" fmla="val 50000"/>
              <a:gd name="adj2" fmla="val 31267"/>
            </a:avLst>
          </a:prstGeom>
          <a:solidFill>
            <a:srgbClr val="A80000"/>
          </a:solidFill>
          <a:ln w="9525" algn="ctr">
            <a:solidFill>
              <a:srgbClr val="A80000"/>
            </a:solidFill>
            <a:miter lim="800000"/>
            <a:headEnd/>
            <a:tailEnd/>
          </a:ln>
        </p:spPr>
        <p:txBody>
          <a:bodyPr wrap="none" anchor="ctr"/>
          <a:lstStyle/>
          <a:p>
            <a:endParaRPr lang="de-DE"/>
          </a:p>
        </p:txBody>
      </p:sp>
      <p:pic>
        <p:nvPicPr>
          <p:cNvPr id="7" name="Picture 2" descr="http://rakkudesigns.com/products/silver.wheel_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65378"/>
            <a:ext cx="28575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4052042" y="4077494"/>
            <a:ext cx="576263" cy="720725"/>
          </a:xfrm>
          <a:prstGeom prst="downArrow">
            <a:avLst>
              <a:gd name="adj1" fmla="val 50000"/>
              <a:gd name="adj2" fmla="val 31267"/>
            </a:avLst>
          </a:prstGeom>
          <a:solidFill>
            <a:srgbClr val="A80000"/>
          </a:solidFill>
          <a:ln w="9525" algn="ctr">
            <a:solidFill>
              <a:srgbClr val="A80000"/>
            </a:solidFill>
            <a:miter lim="800000"/>
            <a:headEnd/>
            <a:tailEnd/>
          </a:ln>
        </p:spPr>
        <p:txBody>
          <a:bodyPr wrap="none" anchor="ctr"/>
          <a:lstStyle/>
          <a:p>
            <a:endParaRPr lang="de-DE"/>
          </a:p>
        </p:txBody>
      </p:sp>
    </p:spTree>
    <p:extLst>
      <p:ext uri="{BB962C8B-B14F-4D97-AF65-F5344CB8AC3E}">
        <p14:creationId xmlns:p14="http://schemas.microsoft.com/office/powerpoint/2010/main" val="33239186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hteck 1"/>
          <p:cNvSpPr>
            <a:spLocks noChangeArrowheads="1"/>
          </p:cNvSpPr>
          <p:nvPr/>
        </p:nvSpPr>
        <p:spPr bwMode="auto">
          <a:xfrm>
            <a:off x="1606091" y="2551837"/>
            <a:ext cx="5931817" cy="1754326"/>
          </a:xfrm>
          <a:prstGeom prst="rect">
            <a:avLst/>
          </a:prstGeom>
          <a:noFill/>
          <a:ln w="9525">
            <a:noFill/>
            <a:miter lim="800000"/>
            <a:headEnd/>
            <a:tailEnd/>
          </a:ln>
        </p:spPr>
        <p:txBody>
          <a:bodyPr wrap="none">
            <a:spAutoFit/>
          </a:bodyPr>
          <a:lstStyle/>
          <a:p>
            <a:pPr algn="ctr"/>
            <a:r>
              <a:rPr lang="en-US" sz="5400" b="1" dirty="0">
                <a:latin typeface="Arial Black" pitchFamily="34" charset="0"/>
              </a:rPr>
              <a:t>THE</a:t>
            </a:r>
          </a:p>
          <a:p>
            <a:pPr algn="ctr"/>
            <a:r>
              <a:rPr lang="en-US" sz="5400" b="1" dirty="0" smtClean="0">
                <a:latin typeface="Arial Black" pitchFamily="34" charset="0"/>
              </a:rPr>
              <a:t>NEED</a:t>
            </a:r>
            <a:r>
              <a:rPr lang="en-US" sz="5400" b="1" dirty="0">
                <a:latin typeface="Arial Black" pitchFamily="34" charset="0"/>
              </a:rPr>
              <a:t> </a:t>
            </a:r>
            <a:r>
              <a:rPr lang="en-US" sz="5400" b="1" dirty="0" smtClean="0">
                <a:latin typeface="Arial Black" pitchFamily="34" charset="0"/>
              </a:rPr>
              <a:t>TO NEED</a:t>
            </a:r>
            <a:endParaRPr lang="en-US" sz="5400" b="1" dirty="0">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http://solitaireinternational.files.wordpress.com/2007/06/hirstskull_546x800.jpg"/>
          <p:cNvPicPr>
            <a:picLocks noChangeAspect="1" noChangeArrowheads="1"/>
          </p:cNvPicPr>
          <p:nvPr/>
        </p:nvPicPr>
        <p:blipFill>
          <a:blip r:embed="rId3" cstate="print"/>
          <a:srcRect/>
          <a:stretch>
            <a:fillRect/>
          </a:stretch>
        </p:blipFill>
        <p:spPr bwMode="auto">
          <a:xfrm>
            <a:off x="285750" y="214313"/>
            <a:ext cx="4081463" cy="5976937"/>
          </a:xfrm>
          <a:prstGeom prst="rect">
            <a:avLst/>
          </a:prstGeom>
          <a:noFill/>
          <a:ln w="9525">
            <a:noFill/>
            <a:miter lim="800000"/>
            <a:headEnd/>
            <a:tailEnd/>
          </a:ln>
        </p:spPr>
      </p:pic>
      <p:pic>
        <p:nvPicPr>
          <p:cNvPr id="154627" name="Picture 2" descr="http://uk.gizmodo.com/motorola-v3i-gold.jpg"/>
          <p:cNvPicPr>
            <a:picLocks noChangeAspect="1" noChangeArrowheads="1"/>
          </p:cNvPicPr>
          <p:nvPr/>
        </p:nvPicPr>
        <p:blipFill>
          <a:blip r:embed="rId4" cstate="print"/>
          <a:srcRect/>
          <a:stretch>
            <a:fillRect/>
          </a:stretch>
        </p:blipFill>
        <p:spPr bwMode="auto">
          <a:xfrm>
            <a:off x="5715000" y="3929063"/>
            <a:ext cx="2049463" cy="1747837"/>
          </a:xfrm>
          <a:prstGeom prst="rect">
            <a:avLst/>
          </a:prstGeom>
          <a:noFill/>
          <a:ln w="9525">
            <a:noFill/>
            <a:miter lim="800000"/>
            <a:headEnd/>
            <a:tailEnd/>
          </a:ln>
        </p:spPr>
      </p:pic>
      <p:pic>
        <p:nvPicPr>
          <p:cNvPr id="154628" name="Picture 4" descr="Image"/>
          <p:cNvPicPr>
            <a:picLocks noChangeAspect="1" noChangeArrowheads="1"/>
          </p:cNvPicPr>
          <p:nvPr/>
        </p:nvPicPr>
        <p:blipFill>
          <a:blip r:embed="rId5" cstate="print"/>
          <a:srcRect/>
          <a:stretch>
            <a:fillRect/>
          </a:stretch>
        </p:blipFill>
        <p:spPr bwMode="auto">
          <a:xfrm>
            <a:off x="4786313" y="500063"/>
            <a:ext cx="3898900" cy="2643187"/>
          </a:xfrm>
          <a:prstGeom prst="rect">
            <a:avLst/>
          </a:prstGeom>
          <a:noFill/>
          <a:ln w="9525">
            <a:noFill/>
            <a:miter lim="800000"/>
            <a:headEnd/>
            <a:tailEnd/>
          </a:ln>
        </p:spPr>
      </p:pic>
      <p:sp>
        <p:nvSpPr>
          <p:cNvPr id="5" name="Rechteck 4"/>
          <p:cNvSpPr/>
          <p:nvPr/>
        </p:nvSpPr>
        <p:spPr>
          <a:xfrm rot="16200000">
            <a:off x="-873919" y="5303044"/>
            <a:ext cx="2001838" cy="254000"/>
          </a:xfrm>
          <a:prstGeom prst="rect">
            <a:avLst/>
          </a:prstGeom>
        </p:spPr>
        <p:txBody>
          <a:bodyPr>
            <a:spAutoFit/>
          </a:bodyPr>
          <a:lstStyle/>
          <a:p>
            <a:pPr>
              <a:defRPr/>
            </a:pPr>
            <a:r>
              <a:rPr lang="de-DE" sz="1050" dirty="0"/>
              <a:t>Damien Hirst - Google</a:t>
            </a:r>
          </a:p>
        </p:txBody>
      </p:sp>
      <p:sp>
        <p:nvSpPr>
          <p:cNvPr id="6"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walyou.com/img/stylish-tech-gadgets-designs.jpg"/>
          <p:cNvPicPr>
            <a:picLocks noChangeAspect="1" noChangeArrowheads="1"/>
          </p:cNvPicPr>
          <p:nvPr/>
        </p:nvPicPr>
        <p:blipFill>
          <a:blip r:embed="rId2" cstate="print"/>
          <a:srcRect/>
          <a:stretch>
            <a:fillRect/>
          </a:stretch>
        </p:blipFill>
        <p:spPr bwMode="auto">
          <a:xfrm>
            <a:off x="0" y="0"/>
            <a:ext cx="4752474" cy="3429000"/>
          </a:xfrm>
          <a:prstGeom prst="rect">
            <a:avLst/>
          </a:prstGeom>
          <a:noFill/>
        </p:spPr>
      </p:pic>
      <p:pic>
        <p:nvPicPr>
          <p:cNvPr id="84996" name="Picture 4" descr="http://www.gadgetsinfo.us/user/cimage/gadgets-for-men-.jpg"/>
          <p:cNvPicPr>
            <a:picLocks noChangeAspect="1" noChangeArrowheads="1"/>
          </p:cNvPicPr>
          <p:nvPr/>
        </p:nvPicPr>
        <p:blipFill>
          <a:blip r:embed="rId3" cstate="print"/>
          <a:srcRect/>
          <a:stretch>
            <a:fillRect/>
          </a:stretch>
        </p:blipFill>
        <p:spPr bwMode="auto">
          <a:xfrm>
            <a:off x="4572000" y="3124200"/>
            <a:ext cx="4295775" cy="3733800"/>
          </a:xfrm>
          <a:prstGeom prst="rect">
            <a:avLst/>
          </a:prstGeom>
          <a:noFill/>
        </p:spPr>
      </p:pic>
      <p:pic>
        <p:nvPicPr>
          <p:cNvPr id="84998" name="Picture 6" descr="http://witnessthis.files.wordpress.com/2009/03/tech-gadgets.jpg"/>
          <p:cNvPicPr>
            <a:picLocks noChangeAspect="1" noChangeArrowheads="1"/>
          </p:cNvPicPr>
          <p:nvPr/>
        </p:nvPicPr>
        <p:blipFill>
          <a:blip r:embed="rId4" cstate="print"/>
          <a:srcRect/>
          <a:stretch>
            <a:fillRect/>
          </a:stretch>
        </p:blipFill>
        <p:spPr bwMode="auto">
          <a:xfrm>
            <a:off x="251519" y="3429000"/>
            <a:ext cx="4271661" cy="3024336"/>
          </a:xfrm>
          <a:prstGeom prst="rect">
            <a:avLst/>
          </a:prstGeom>
          <a:noFill/>
        </p:spPr>
      </p:pic>
      <p:pic>
        <p:nvPicPr>
          <p:cNvPr id="85003" name="Picture 11"/>
          <p:cNvPicPr>
            <a:picLocks noChangeAspect="1" noChangeArrowheads="1"/>
          </p:cNvPicPr>
          <p:nvPr/>
        </p:nvPicPr>
        <p:blipFill>
          <a:blip r:embed="rId5" cstate="print"/>
          <a:srcRect/>
          <a:stretch>
            <a:fillRect/>
          </a:stretch>
        </p:blipFill>
        <p:spPr bwMode="auto">
          <a:xfrm>
            <a:off x="4860032" y="0"/>
            <a:ext cx="3436517" cy="2689448"/>
          </a:xfrm>
          <a:prstGeom prst="rect">
            <a:avLst/>
          </a:prstGeom>
          <a:noFill/>
          <a:ln w="9525">
            <a:noFill/>
            <a:miter lim="800000"/>
            <a:headEnd/>
            <a:tailEnd/>
          </a:ln>
        </p:spPr>
      </p:pic>
      <p:pic>
        <p:nvPicPr>
          <p:cNvPr id="85000" name="Picture 8" descr="http://cdn.womenshealthmag.com/files/images/0811-5-gadgets-1.jpg"/>
          <p:cNvPicPr>
            <a:picLocks noChangeAspect="1" noChangeArrowheads="1"/>
          </p:cNvPicPr>
          <p:nvPr/>
        </p:nvPicPr>
        <p:blipFill>
          <a:blip r:embed="rId6" cstate="print"/>
          <a:srcRect/>
          <a:stretch>
            <a:fillRect/>
          </a:stretch>
        </p:blipFill>
        <p:spPr bwMode="auto">
          <a:xfrm>
            <a:off x="7667625" y="2216200"/>
            <a:ext cx="1261914" cy="841276"/>
          </a:xfrm>
          <a:prstGeom prst="rect">
            <a:avLst/>
          </a:prstGeom>
          <a:noFill/>
        </p:spPr>
      </p:pic>
      <p:sp>
        <p:nvSpPr>
          <p:cNvPr id="7"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8" name="Rechteck 7"/>
          <p:cNvSpPr/>
          <p:nvPr/>
        </p:nvSpPr>
        <p:spPr>
          <a:xfrm rot="16200000">
            <a:off x="-409575" y="5782791"/>
            <a:ext cx="1073150" cy="254000"/>
          </a:xfrm>
          <a:prstGeom prst="rect">
            <a:avLst/>
          </a:prstGeom>
        </p:spPr>
        <p:txBody>
          <a:bodyPr>
            <a:spAutoFit/>
          </a:bodyPr>
          <a:lstStyle/>
          <a:p>
            <a:pPr algn="ctr">
              <a:defRPr/>
            </a:pPr>
            <a:r>
              <a:rPr lang="de-DE" sz="1050" dirty="0" err="1" smtClean="0"/>
              <a:t>google</a:t>
            </a:r>
            <a:endParaRPr lang="de-DE" sz="105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coin-sl.com/produkte/ausland/hamster2.gif"/>
          <p:cNvPicPr>
            <a:picLocks noChangeAspect="1" noChangeArrowheads="1" noCrop="1"/>
          </p:cNvPicPr>
          <p:nvPr/>
        </p:nvPicPr>
        <p:blipFill>
          <a:blip r:embed="rId3" cstate="print"/>
          <a:srcRect/>
          <a:stretch>
            <a:fillRect/>
          </a:stretch>
        </p:blipFill>
        <p:spPr bwMode="auto">
          <a:xfrm>
            <a:off x="3810000" y="2286000"/>
            <a:ext cx="1524000" cy="1928813"/>
          </a:xfrm>
          <a:prstGeom prst="rect">
            <a:avLst/>
          </a:prstGeom>
          <a:noFill/>
          <a:ln w="9525">
            <a:noFill/>
            <a:miter lim="800000"/>
            <a:headEnd/>
            <a:tailEnd/>
          </a:ln>
        </p:spPr>
      </p:pic>
      <p:pic>
        <p:nvPicPr>
          <p:cNvPr id="155651" name="Picture 4" descr="http://www.coin-sl.com/produkte/pt/hamster2.gif"/>
          <p:cNvPicPr>
            <a:picLocks noChangeAspect="1" noChangeArrowheads="1" noCrop="1"/>
          </p:cNvPicPr>
          <p:nvPr/>
        </p:nvPicPr>
        <p:blipFill>
          <a:blip r:embed="rId3" cstate="print"/>
          <a:srcRect/>
          <a:stretch>
            <a:fillRect/>
          </a:stretch>
        </p:blipFill>
        <p:spPr bwMode="auto">
          <a:xfrm>
            <a:off x="785813" y="285750"/>
            <a:ext cx="1504950" cy="1905000"/>
          </a:xfrm>
          <a:prstGeom prst="rect">
            <a:avLst/>
          </a:prstGeom>
          <a:noFill/>
          <a:ln w="9525">
            <a:noFill/>
            <a:miter lim="800000"/>
            <a:headEnd/>
            <a:tailEnd/>
          </a:ln>
        </p:spPr>
      </p:pic>
      <p:pic>
        <p:nvPicPr>
          <p:cNvPr id="155652" name="Picture 4" descr="http://www.coin-sl.com/produkte/pt/hamster2.gif"/>
          <p:cNvPicPr>
            <a:picLocks noChangeAspect="1" noChangeArrowheads="1" noCrop="1"/>
          </p:cNvPicPr>
          <p:nvPr/>
        </p:nvPicPr>
        <p:blipFill>
          <a:blip r:embed="rId3" cstate="print"/>
          <a:srcRect/>
          <a:stretch>
            <a:fillRect/>
          </a:stretch>
        </p:blipFill>
        <p:spPr bwMode="auto">
          <a:xfrm>
            <a:off x="7072313" y="4286250"/>
            <a:ext cx="1504950" cy="1905000"/>
          </a:xfrm>
          <a:prstGeom prst="rect">
            <a:avLst/>
          </a:prstGeom>
          <a:noFill/>
          <a:ln w="9525">
            <a:noFill/>
            <a:miter lim="800000"/>
            <a:headEnd/>
            <a:tailEnd/>
          </a:ln>
        </p:spPr>
      </p:pic>
      <p:pic>
        <p:nvPicPr>
          <p:cNvPr id="155653" name="Picture 4" descr="http://www.coin-sl.com/produkte/pt/hamster2.gif"/>
          <p:cNvPicPr>
            <a:picLocks noChangeAspect="1" noChangeArrowheads="1" noCrop="1"/>
          </p:cNvPicPr>
          <p:nvPr/>
        </p:nvPicPr>
        <p:blipFill>
          <a:blip r:embed="rId3" cstate="print"/>
          <a:srcRect/>
          <a:stretch>
            <a:fillRect/>
          </a:stretch>
        </p:blipFill>
        <p:spPr bwMode="auto">
          <a:xfrm>
            <a:off x="2286000" y="1214438"/>
            <a:ext cx="1504950" cy="1905000"/>
          </a:xfrm>
          <a:prstGeom prst="rect">
            <a:avLst/>
          </a:prstGeom>
          <a:noFill/>
          <a:ln w="9525">
            <a:noFill/>
            <a:miter lim="800000"/>
            <a:headEnd/>
            <a:tailEnd/>
          </a:ln>
        </p:spPr>
      </p:pic>
      <p:pic>
        <p:nvPicPr>
          <p:cNvPr id="155654" name="Picture 4" descr="http://www.coin-sl.com/produkte/pt/hamster2.gif"/>
          <p:cNvPicPr>
            <a:picLocks noChangeAspect="1" noChangeArrowheads="1" noCrop="1"/>
          </p:cNvPicPr>
          <p:nvPr/>
        </p:nvPicPr>
        <p:blipFill>
          <a:blip r:embed="rId3" cstate="print"/>
          <a:srcRect/>
          <a:stretch>
            <a:fillRect/>
          </a:stretch>
        </p:blipFill>
        <p:spPr bwMode="auto">
          <a:xfrm>
            <a:off x="5429250" y="3286125"/>
            <a:ext cx="1504950" cy="1905000"/>
          </a:xfrm>
          <a:prstGeom prst="rect">
            <a:avLst/>
          </a:prstGeom>
          <a:noFill/>
          <a:ln w="9525">
            <a:noFill/>
            <a:miter lim="800000"/>
            <a:headEnd/>
            <a:tailEnd/>
          </a:ln>
        </p:spPr>
      </p:pic>
      <p:sp>
        <p:nvSpPr>
          <p:cNvPr id="7" name="Rechteck 6"/>
          <p:cNvSpPr/>
          <p:nvPr/>
        </p:nvSpPr>
        <p:spPr>
          <a:xfrm rot="16200000">
            <a:off x="-409575" y="5767388"/>
            <a:ext cx="1073150" cy="254000"/>
          </a:xfrm>
          <a:prstGeom prst="rect">
            <a:avLst/>
          </a:prstGeom>
        </p:spPr>
        <p:txBody>
          <a:bodyPr>
            <a:spAutoFit/>
          </a:bodyPr>
          <a:lstStyle/>
          <a:p>
            <a:pPr algn="ctr">
              <a:defRPr/>
            </a:pPr>
            <a:r>
              <a:rPr lang="de-DE" sz="1050" dirty="0">
                <a:latin typeface="Times New Roman" pitchFamily="18" charset="0"/>
              </a:rPr>
              <a:t>coin-sl.com</a:t>
            </a:r>
            <a:endParaRPr lang="de-DE" sz="1050" dirty="0"/>
          </a:p>
        </p:txBody>
      </p:sp>
      <p:sp>
        <p:nvSpPr>
          <p:cNvPr id="8"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belhaven handmade von wildflowerdesigns."/>
          <p:cNvPicPr>
            <a:picLocks noChangeAspect="1" noChangeArrowheads="1"/>
          </p:cNvPicPr>
          <p:nvPr/>
        </p:nvPicPr>
        <p:blipFill>
          <a:blip r:embed="rId2" cstate="print"/>
          <a:srcRect/>
          <a:stretch>
            <a:fillRect/>
          </a:stretch>
        </p:blipFill>
        <p:spPr bwMode="auto">
          <a:xfrm>
            <a:off x="785813" y="941388"/>
            <a:ext cx="7435850" cy="4686300"/>
          </a:xfrm>
          <a:prstGeom prst="rect">
            <a:avLst/>
          </a:prstGeom>
          <a:noFill/>
          <a:ln w="9525">
            <a:noFill/>
            <a:miter lim="800000"/>
            <a:headEnd/>
            <a:tailEnd/>
          </a:ln>
        </p:spPr>
      </p:pic>
      <p:sp>
        <p:nvSpPr>
          <p:cNvPr id="180227" name="Ellipse 3"/>
          <p:cNvSpPr>
            <a:spLocks noChangeArrowheads="1"/>
          </p:cNvSpPr>
          <p:nvPr/>
        </p:nvSpPr>
        <p:spPr bwMode="auto">
          <a:xfrm>
            <a:off x="7072313" y="2786063"/>
            <a:ext cx="1000125" cy="1000125"/>
          </a:xfrm>
          <a:prstGeom prst="ellipse">
            <a:avLst/>
          </a:prstGeom>
          <a:solidFill>
            <a:schemeClr val="bg1"/>
          </a:solidFill>
          <a:ln w="9525" algn="ctr">
            <a:noFill/>
            <a:round/>
            <a:headEnd/>
            <a:tailEnd/>
          </a:ln>
        </p:spPr>
        <p:txBody>
          <a:bodyPr/>
          <a:lstStyle/>
          <a:p>
            <a:pPr algn="ctr"/>
            <a:endParaRPr lang="de-DE"/>
          </a:p>
        </p:txBody>
      </p:sp>
      <p:sp>
        <p:nvSpPr>
          <p:cNvPr id="180228" name="Textfeld 2"/>
          <p:cNvSpPr txBox="1">
            <a:spLocks noChangeArrowheads="1"/>
          </p:cNvSpPr>
          <p:nvPr/>
        </p:nvSpPr>
        <p:spPr bwMode="auto">
          <a:xfrm>
            <a:off x="7072313" y="2622550"/>
            <a:ext cx="1062037" cy="1323975"/>
          </a:xfrm>
          <a:prstGeom prst="rect">
            <a:avLst/>
          </a:prstGeom>
          <a:noFill/>
          <a:ln w="9525">
            <a:noFill/>
            <a:miter lim="800000"/>
            <a:headEnd/>
            <a:tailEnd/>
          </a:ln>
        </p:spPr>
        <p:txBody>
          <a:bodyPr wrap="none">
            <a:spAutoFit/>
          </a:bodyPr>
          <a:lstStyle/>
          <a:p>
            <a:r>
              <a:rPr lang="de-DE" sz="1600" b="1"/>
              <a:t>I buy</a:t>
            </a:r>
          </a:p>
          <a:p>
            <a:r>
              <a:rPr lang="de-DE" sz="1600" b="1"/>
              <a:t>GOOD</a:t>
            </a:r>
          </a:p>
          <a:p>
            <a:r>
              <a:rPr lang="de-DE" sz="1600" b="1"/>
              <a:t>CLEAN</a:t>
            </a:r>
          </a:p>
          <a:p>
            <a:r>
              <a:rPr lang="de-DE" sz="1600" b="1"/>
              <a:t>FAIR</a:t>
            </a:r>
          </a:p>
          <a:p>
            <a:r>
              <a:rPr lang="de-DE" sz="1600" b="1"/>
              <a:t>products</a:t>
            </a:r>
          </a:p>
        </p:txBody>
      </p:sp>
      <p:sp>
        <p:nvSpPr>
          <p:cNvPr id="5" name="Rechteck 4"/>
          <p:cNvSpPr/>
          <p:nvPr/>
        </p:nvSpPr>
        <p:spPr>
          <a:xfrm rot="16200000">
            <a:off x="-478632" y="5466557"/>
            <a:ext cx="1211263" cy="254000"/>
          </a:xfrm>
          <a:prstGeom prst="rect">
            <a:avLst/>
          </a:prstGeom>
        </p:spPr>
        <p:txBody>
          <a:bodyPr wrap="none">
            <a:spAutoFit/>
          </a:bodyPr>
          <a:lstStyle/>
          <a:p>
            <a:pPr>
              <a:defRPr/>
            </a:pPr>
            <a:r>
              <a:rPr lang="de-DE" sz="1050" dirty="0" err="1"/>
              <a:t>Flickr</a:t>
            </a:r>
            <a:r>
              <a:rPr lang="de-DE" sz="1050" dirty="0"/>
              <a:t> -</a:t>
            </a:r>
            <a:r>
              <a:rPr lang="de-DE" sz="1050" dirty="0" err="1"/>
              <a:t>emybloom</a:t>
            </a:r>
            <a:endParaRPr lang="de-DE" sz="1050" dirty="0"/>
          </a:p>
        </p:txBody>
      </p:sp>
      <p:sp>
        <p:nvSpPr>
          <p:cNvPr id="6"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8" name="Picture 2" descr="http://www.financialsense.com/stormwatch/2009/images/0724/1101090427_400.jpg"/>
          <p:cNvPicPr>
            <a:picLocks noChangeAspect="1" noChangeArrowheads="1"/>
          </p:cNvPicPr>
          <p:nvPr/>
        </p:nvPicPr>
        <p:blipFill>
          <a:blip r:embed="rId2" cstate="print"/>
          <a:srcRect/>
          <a:stretch>
            <a:fillRect/>
          </a:stretch>
        </p:blipFill>
        <p:spPr bwMode="auto">
          <a:xfrm>
            <a:off x="2804319" y="1089025"/>
            <a:ext cx="3535362" cy="4679950"/>
          </a:xfrm>
          <a:prstGeom prst="rect">
            <a:avLst/>
          </a:prstGeom>
          <a:noFill/>
          <a:ln w="9525">
            <a:noFill/>
            <a:miter lim="800000"/>
            <a:headEnd/>
            <a:tailEnd/>
          </a:ln>
        </p:spPr>
      </p:pic>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93512" y="2551837"/>
            <a:ext cx="4956976" cy="1754326"/>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A80000"/>
                </a:solidFill>
                <a:latin typeface="Arial Black" pitchFamily="34" charset="0"/>
              </a:rPr>
              <a:t>HAPPY</a:t>
            </a:r>
            <a:endParaRPr lang="en-US" sz="5400" b="1" dirty="0">
              <a:solidFill>
                <a:srgbClr val="A80000"/>
              </a:solidFill>
              <a:latin typeface="Arial Black" pitchFamily="34" charset="0"/>
            </a:endParaRPr>
          </a:p>
          <a:p>
            <a:pPr algn="ctr"/>
            <a:r>
              <a:rPr lang="en-US" sz="5400" b="1" dirty="0" smtClean="0">
                <a:latin typeface="Arial Black" pitchFamily="34" charset="0"/>
              </a:rPr>
              <a:t>FRUGALITY</a:t>
            </a:r>
            <a:endParaRPr lang="en-US" sz="5400" b="1" dirty="0">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C:\Eigene Dateien\Eigene Bilder\Fiorucci\amore a prima vista.jpg"/>
          <p:cNvPicPr>
            <a:picLocks noChangeAspect="1" noChangeArrowheads="1"/>
          </p:cNvPicPr>
          <p:nvPr/>
        </p:nvPicPr>
        <p:blipFill>
          <a:blip r:embed="rId2" cstate="print"/>
          <a:srcRect/>
          <a:stretch>
            <a:fillRect/>
          </a:stretch>
        </p:blipFill>
        <p:spPr bwMode="auto">
          <a:xfrm>
            <a:off x="1249363" y="936625"/>
            <a:ext cx="6645275" cy="4984750"/>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err="1"/>
              <a:t>Realise</a:t>
            </a:r>
            <a:endParaRPr lang="de-DE" sz="1050" dirty="0"/>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www.smh.com.au/ffximage/2006/06/20/shanghai300,0.jpg"/>
          <p:cNvPicPr>
            <a:picLocks noChangeAspect="1" noChangeArrowheads="1"/>
          </p:cNvPicPr>
          <p:nvPr/>
        </p:nvPicPr>
        <p:blipFill>
          <a:blip r:embed="rId2" cstate="print"/>
          <a:srcRect/>
          <a:stretch>
            <a:fillRect/>
          </a:stretch>
        </p:blipFill>
        <p:spPr bwMode="auto">
          <a:xfrm>
            <a:off x="2387600" y="214313"/>
            <a:ext cx="4368800" cy="6073775"/>
          </a:xfrm>
          <a:prstGeom prst="rect">
            <a:avLst/>
          </a:prstGeom>
          <a:noFill/>
          <a:ln w="9525">
            <a:noFill/>
            <a:miter lim="800000"/>
            <a:headEnd/>
            <a:tailEnd/>
          </a:ln>
        </p:spPr>
      </p:pic>
      <p:sp>
        <p:nvSpPr>
          <p:cNvPr id="4" name="Rechteck 3"/>
          <p:cNvSpPr/>
          <p:nvPr/>
        </p:nvSpPr>
        <p:spPr>
          <a:xfrm rot="16200000">
            <a:off x="-623888" y="5553076"/>
            <a:ext cx="1501775" cy="254000"/>
          </a:xfrm>
          <a:prstGeom prst="rect">
            <a:avLst/>
          </a:prstGeom>
        </p:spPr>
        <p:txBody>
          <a:bodyPr>
            <a:spAutoFit/>
          </a:bodyPr>
          <a:lstStyle/>
          <a:p>
            <a:pPr>
              <a:defRPr/>
            </a:pPr>
            <a:r>
              <a:rPr lang="de-DE" sz="1050" dirty="0" err="1"/>
              <a:t>LaRepubblica</a:t>
            </a:r>
            <a:endParaRPr lang="de-DE" sz="1050" dirty="0"/>
          </a:p>
        </p:txBody>
      </p:sp>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industryoftheordinary.com/images/inside/Superm-0.5.jpg"/>
          <p:cNvPicPr>
            <a:picLocks noChangeAspect="1" noChangeArrowheads="1"/>
          </p:cNvPicPr>
          <p:nvPr/>
        </p:nvPicPr>
        <p:blipFill>
          <a:blip r:embed="rId3" cstate="print"/>
          <a:srcRect/>
          <a:stretch>
            <a:fillRect/>
          </a:stretch>
        </p:blipFill>
        <p:spPr bwMode="auto">
          <a:xfrm>
            <a:off x="2232025" y="381000"/>
            <a:ext cx="4572000" cy="6096000"/>
          </a:xfrm>
          <a:prstGeom prst="rect">
            <a:avLst/>
          </a:prstGeom>
          <a:noFill/>
          <a:ln w="9525">
            <a:noFill/>
            <a:miter lim="800000"/>
            <a:headEnd/>
            <a:tailEnd/>
          </a:ln>
        </p:spPr>
      </p:pic>
      <p:sp>
        <p:nvSpPr>
          <p:cNvPr id="3" name="Rechteck 2"/>
          <p:cNvSpPr/>
          <p:nvPr/>
        </p:nvSpPr>
        <p:spPr>
          <a:xfrm rot="16200000">
            <a:off x="-689769" y="5487194"/>
            <a:ext cx="1633538" cy="254000"/>
          </a:xfrm>
          <a:prstGeom prst="rect">
            <a:avLst/>
          </a:prstGeom>
        </p:spPr>
        <p:txBody>
          <a:bodyPr>
            <a:spAutoFit/>
          </a:bodyPr>
          <a:lstStyle/>
          <a:p>
            <a:pPr algn="l">
              <a:defRPr/>
            </a:pPr>
            <a:r>
              <a:rPr lang="de-DE" sz="1050" dirty="0"/>
              <a:t>Supermarketing</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971550" y="1195388"/>
            <a:ext cx="2735263" cy="3168650"/>
          </a:xfrm>
          <a:prstGeom prst="rect">
            <a:avLst/>
          </a:prstGeom>
          <a:solidFill>
            <a:srgbClr val="006699"/>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800" b="1" dirty="0" err="1" smtClean="0">
                <a:latin typeface="Arial" pitchFamily="34" charset="0"/>
                <a:cs typeface="Arial" pitchFamily="34" charset="0"/>
              </a:rPr>
              <a:t>offer</a:t>
            </a:r>
            <a:endParaRPr lang="de-DE" sz="2800" b="1" dirty="0">
              <a:latin typeface="Arial" pitchFamily="34" charset="0"/>
              <a:cs typeface="Arial" pitchFamily="34" charset="0"/>
            </a:endParaRPr>
          </a:p>
        </p:txBody>
      </p:sp>
      <p:sp>
        <p:nvSpPr>
          <p:cNvPr id="11" name="Rechteck 10"/>
          <p:cNvSpPr/>
          <p:nvPr/>
        </p:nvSpPr>
        <p:spPr>
          <a:xfrm>
            <a:off x="5435600" y="2208213"/>
            <a:ext cx="2735263" cy="2155825"/>
          </a:xfrm>
          <a:prstGeom prst="rect">
            <a:avLst/>
          </a:prstGeom>
          <a:solidFill>
            <a:srgbClr val="006699"/>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800" b="1" dirty="0" err="1" smtClean="0">
                <a:latin typeface="Arial" pitchFamily="34" charset="0"/>
                <a:cs typeface="Arial" pitchFamily="34" charset="0"/>
              </a:rPr>
              <a:t>demand</a:t>
            </a:r>
            <a:endParaRPr lang="de-DE" sz="2800" b="1" dirty="0">
              <a:latin typeface="Arial" pitchFamily="34" charset="0"/>
              <a:cs typeface="Arial" pitchFamily="34" charset="0"/>
            </a:endParaRPr>
          </a:p>
        </p:txBody>
      </p:sp>
      <p:sp>
        <p:nvSpPr>
          <p:cNvPr id="78852" name="Textfeld 11"/>
          <p:cNvSpPr txBox="1">
            <a:spLocks noChangeArrowheads="1"/>
          </p:cNvSpPr>
          <p:nvPr/>
        </p:nvSpPr>
        <p:spPr bwMode="auto">
          <a:xfrm>
            <a:off x="5435600" y="5084763"/>
            <a:ext cx="27352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b="1" dirty="0" smtClean="0"/>
              <a:t>EFFICIENT CONSUMER</a:t>
            </a:r>
            <a:endParaRPr lang="de-DE" b="1" dirty="0"/>
          </a:p>
        </p:txBody>
      </p:sp>
      <p:sp>
        <p:nvSpPr>
          <p:cNvPr id="78853" name="Textfeld 13"/>
          <p:cNvSpPr txBox="1">
            <a:spLocks noChangeArrowheads="1"/>
          </p:cNvSpPr>
          <p:nvPr/>
        </p:nvSpPr>
        <p:spPr bwMode="auto">
          <a:xfrm>
            <a:off x="971550" y="5084763"/>
            <a:ext cx="27352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marL="179388" indent="-179388"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buFont typeface="Wingdings" pitchFamily="2" charset="2"/>
              <a:buChar char="§"/>
            </a:pPr>
            <a:r>
              <a:rPr lang="de-DE" b="1" dirty="0" smtClean="0"/>
              <a:t>EFFICIENT RETAILER</a:t>
            </a:r>
            <a:endParaRPr lang="de-DE" b="1" dirty="0"/>
          </a:p>
          <a:p>
            <a:pPr eaLnBrk="1" hangingPunct="1">
              <a:buFont typeface="Wingdings" pitchFamily="2" charset="2"/>
              <a:buChar char="§"/>
            </a:pPr>
            <a:r>
              <a:rPr lang="de-DE" b="1" dirty="0" smtClean="0"/>
              <a:t>EFFICIENT PRODUCER</a:t>
            </a:r>
            <a:endParaRPr lang="de-DE" b="1" dirty="0"/>
          </a:p>
        </p:txBody>
      </p:sp>
      <p:sp>
        <p:nvSpPr>
          <p:cNvPr id="20" name="Gleichschenkliges Dreieck 19"/>
          <p:cNvSpPr/>
          <p:nvPr/>
        </p:nvSpPr>
        <p:spPr>
          <a:xfrm>
            <a:off x="971550" y="4652963"/>
            <a:ext cx="2735263" cy="431800"/>
          </a:xfrm>
          <a:prstGeom prst="triangl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lIns="0" rIns="0" anchor="b"/>
          <a:lstStyle/>
          <a:p>
            <a:pPr algn="ctr" fontAlgn="auto">
              <a:spcBef>
                <a:spcPts val="0"/>
              </a:spcBef>
              <a:spcAft>
                <a:spcPts val="0"/>
              </a:spcAft>
              <a:defRPr/>
            </a:pPr>
            <a:r>
              <a:rPr lang="de-DE" sz="1200" b="1" dirty="0" smtClean="0">
                <a:latin typeface="Arial" pitchFamily="34" charset="0"/>
                <a:cs typeface="Arial" pitchFamily="34" charset="0"/>
              </a:rPr>
              <a:t>COST PRESSURE</a:t>
            </a:r>
            <a:endParaRPr lang="de-DE" sz="1200" b="1" dirty="0">
              <a:latin typeface="Arial" pitchFamily="34" charset="0"/>
              <a:cs typeface="Arial" pitchFamily="34" charset="0"/>
            </a:endParaRPr>
          </a:p>
        </p:txBody>
      </p:sp>
      <p:sp>
        <p:nvSpPr>
          <p:cNvPr id="21" name="Gleichschenkliges Dreieck 20"/>
          <p:cNvSpPr/>
          <p:nvPr/>
        </p:nvSpPr>
        <p:spPr>
          <a:xfrm>
            <a:off x="5435600" y="4652963"/>
            <a:ext cx="2735263" cy="431800"/>
          </a:xfrm>
          <a:prstGeom prst="triangl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lIns="0" rIns="0" anchor="b"/>
          <a:lstStyle/>
          <a:p>
            <a:pPr algn="ctr" fontAlgn="auto">
              <a:spcBef>
                <a:spcPts val="0"/>
              </a:spcBef>
              <a:spcAft>
                <a:spcPts val="0"/>
              </a:spcAft>
              <a:defRPr/>
            </a:pPr>
            <a:r>
              <a:rPr lang="de-DE" sz="1200" b="1" dirty="0" smtClean="0">
                <a:latin typeface="Arial" pitchFamily="34" charset="0"/>
                <a:cs typeface="Arial" pitchFamily="34" charset="0"/>
              </a:rPr>
              <a:t>PRICE PRESSURE</a:t>
            </a:r>
            <a:endParaRPr lang="de-DE" sz="1200" b="1" dirty="0">
              <a:latin typeface="Arial" pitchFamily="34" charset="0"/>
              <a:cs typeface="Arial" pitchFamily="34" charset="0"/>
            </a:endParaRPr>
          </a:p>
        </p:txBody>
      </p:sp>
      <p:cxnSp>
        <p:nvCxnSpPr>
          <p:cNvPr id="23" name="Gerade Verbindung 22"/>
          <p:cNvCxnSpPr/>
          <p:nvPr/>
        </p:nvCxnSpPr>
        <p:spPr>
          <a:xfrm>
            <a:off x="3708400" y="1195388"/>
            <a:ext cx="4462463" cy="0"/>
          </a:xfrm>
          <a:prstGeom prst="line">
            <a:avLst/>
          </a:prstGeom>
          <a:ln w="762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 name="Pfeil nach oben und unten 27"/>
          <p:cNvSpPr/>
          <p:nvPr/>
        </p:nvSpPr>
        <p:spPr>
          <a:xfrm>
            <a:off x="5149850" y="1196975"/>
            <a:ext cx="571500" cy="1008063"/>
          </a:xfrm>
          <a:prstGeom prst="upDownArrow">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b="1">
              <a:latin typeface="Arial" pitchFamily="34" charset="0"/>
              <a:cs typeface="Arial" pitchFamily="34" charset="0"/>
            </a:endParaRPr>
          </a:p>
        </p:txBody>
      </p:sp>
      <p:sp>
        <p:nvSpPr>
          <p:cNvPr id="78858" name="Textfeld 28"/>
          <p:cNvSpPr txBox="1">
            <a:spLocks noChangeArrowheads="1"/>
          </p:cNvSpPr>
          <p:nvPr/>
        </p:nvSpPr>
        <p:spPr bwMode="auto">
          <a:xfrm>
            <a:off x="6072188" y="1195388"/>
            <a:ext cx="20986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b="1" dirty="0" smtClean="0"/>
              <a:t>IN-EFFICIENCY OF </a:t>
            </a:r>
          </a:p>
          <a:p>
            <a:pPr algn="ctr" eaLnBrk="1" hangingPunct="1"/>
            <a:r>
              <a:rPr lang="de-DE" b="1" dirty="0" smtClean="0"/>
              <a:t>THE WHOLE SYSTEM</a:t>
            </a:r>
            <a:endParaRPr lang="de-DE" b="1" dirty="0"/>
          </a:p>
        </p:txBody>
      </p:sp>
    </p:spTree>
    <p:extLst>
      <p:ext uri="{BB962C8B-B14F-4D97-AF65-F5344CB8AC3E}">
        <p14:creationId xmlns:p14="http://schemas.microsoft.com/office/powerpoint/2010/main" val="94067903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rot="16200000">
            <a:off x="-623888" y="5553076"/>
            <a:ext cx="1501775" cy="254000"/>
          </a:xfrm>
          <a:prstGeom prst="rect">
            <a:avLst/>
          </a:prstGeom>
        </p:spPr>
        <p:txBody>
          <a:bodyPr>
            <a:spAutoFit/>
          </a:bodyPr>
          <a:lstStyle/>
          <a:p>
            <a:pPr>
              <a:defRPr/>
            </a:pPr>
            <a:r>
              <a:rPr lang="de-DE" sz="1050" dirty="0" smtClean="0"/>
              <a:t>Luca Orta</a:t>
            </a:r>
            <a:endParaRPr lang="de-DE" sz="1050" dirty="0"/>
          </a:p>
        </p:txBody>
      </p:sp>
      <p:pic>
        <p:nvPicPr>
          <p:cNvPr id="238594" name="Picture 2" descr="http://farm2.static.flickr.com/1077/601948313_0d8287523c.jpg?v=0"/>
          <p:cNvPicPr>
            <a:picLocks noChangeAspect="1" noChangeArrowheads="1"/>
          </p:cNvPicPr>
          <p:nvPr/>
        </p:nvPicPr>
        <p:blipFill>
          <a:blip r:embed="rId2" cstate="print"/>
          <a:srcRect/>
          <a:stretch>
            <a:fillRect/>
          </a:stretch>
        </p:blipFill>
        <p:spPr bwMode="auto">
          <a:xfrm>
            <a:off x="2316948" y="422264"/>
            <a:ext cx="4510104" cy="6013472"/>
          </a:xfrm>
          <a:prstGeom prst="rect">
            <a:avLst/>
          </a:prstGeom>
          <a:noFill/>
        </p:spPr>
      </p:pic>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476375" y="2551837"/>
            <a:ext cx="6006880" cy="1754326"/>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A80000"/>
                </a:solidFill>
                <a:latin typeface="Arial Black" pitchFamily="34" charset="0"/>
              </a:rPr>
              <a:t>MIND &amp; SPIRIT</a:t>
            </a:r>
            <a:endParaRPr lang="en-US" sz="5400" b="1" dirty="0">
              <a:solidFill>
                <a:srgbClr val="A80000"/>
              </a:solidFill>
              <a:latin typeface="Arial Black" pitchFamily="34" charset="0"/>
            </a:endParaRPr>
          </a:p>
          <a:p>
            <a:pPr algn="ctr"/>
            <a:r>
              <a:rPr lang="en-US" sz="5400" b="1" dirty="0" smtClean="0">
                <a:latin typeface="Arial Black" pitchFamily="34" charset="0"/>
              </a:rPr>
              <a:t>ARE SEXY</a:t>
            </a:r>
            <a:endParaRPr lang="en-US" sz="5400" b="1" dirty="0">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41784" y="2551837"/>
            <a:ext cx="8460432" cy="1754326"/>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C00000"/>
                </a:solidFill>
                <a:latin typeface="Arial Black" pitchFamily="34" charset="0"/>
              </a:rPr>
              <a:t>BASIC</a:t>
            </a:r>
            <a:r>
              <a:rPr lang="en-US" sz="5400" b="1" dirty="0" smtClean="0">
                <a:latin typeface="Arial Black" pitchFamily="34" charset="0"/>
              </a:rPr>
              <a:t> NEED</a:t>
            </a:r>
          </a:p>
          <a:p>
            <a:pPr algn="ctr"/>
            <a:r>
              <a:rPr lang="en-US" sz="5400" b="1" dirty="0" smtClean="0">
                <a:latin typeface="Arial Black" pitchFamily="34" charset="0"/>
              </a:rPr>
              <a:t>PRIMARY </a:t>
            </a:r>
            <a:r>
              <a:rPr lang="en-US" sz="5400" b="1" dirty="0" smtClean="0">
                <a:solidFill>
                  <a:srgbClr val="C00000"/>
                </a:solidFill>
                <a:latin typeface="Arial Black" pitchFamily="34" charset="0"/>
              </a:rPr>
              <a:t>QUESTION</a:t>
            </a: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41784" y="2136338"/>
            <a:ext cx="8460432" cy="2585323"/>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latin typeface="Arial Black" pitchFamily="34" charset="0"/>
              </a:rPr>
              <a:t>FOOD</a:t>
            </a:r>
          </a:p>
          <a:p>
            <a:pPr algn="ctr"/>
            <a:r>
              <a:rPr lang="en-US" sz="5400" b="1" dirty="0" smtClean="0">
                <a:latin typeface="Arial Black" pitchFamily="34" charset="0"/>
              </a:rPr>
              <a:t>CLOTHING</a:t>
            </a:r>
          </a:p>
          <a:p>
            <a:pPr algn="ctr"/>
            <a:r>
              <a:rPr lang="en-US" sz="5400" b="1" dirty="0" smtClean="0">
                <a:latin typeface="Arial Black" pitchFamily="34" charset="0"/>
              </a:rPr>
              <a:t>SHELTER</a:t>
            </a: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476375" y="2551837"/>
            <a:ext cx="6006880" cy="1754326"/>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latin typeface="Arial Black" pitchFamily="34" charset="0"/>
              </a:rPr>
              <a:t>MAKING</a:t>
            </a:r>
          </a:p>
          <a:p>
            <a:pPr algn="ctr"/>
            <a:r>
              <a:rPr lang="en-US" sz="5400" b="1" dirty="0" smtClean="0">
                <a:solidFill>
                  <a:srgbClr val="A80000"/>
                </a:solidFill>
                <a:latin typeface="Arial Black" pitchFamily="34" charset="0"/>
              </a:rPr>
              <a:t>SENSE</a:t>
            </a:r>
            <a:endParaRPr lang="en-US" sz="5400" b="1" dirty="0">
              <a:solidFill>
                <a:srgbClr val="A8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trendwatching.com's trends"/>
          <p:cNvPicPr>
            <a:picLocks noChangeAspect="1" noChangeArrowheads="1"/>
          </p:cNvPicPr>
          <p:nvPr/>
        </p:nvPicPr>
        <p:blipFill>
          <a:blip r:embed="rId2" cstate="print"/>
          <a:srcRect/>
          <a:stretch>
            <a:fillRect/>
          </a:stretch>
        </p:blipFill>
        <p:spPr bwMode="auto">
          <a:xfrm>
            <a:off x="1979613" y="2643188"/>
            <a:ext cx="5184775" cy="3692525"/>
          </a:xfrm>
          <a:prstGeom prst="rect">
            <a:avLst/>
          </a:prstGeom>
          <a:noFill/>
          <a:ln w="9525">
            <a:noFill/>
            <a:miter lim="800000"/>
            <a:headEnd/>
            <a:tailEnd/>
          </a:ln>
        </p:spPr>
      </p:pic>
      <p:sp>
        <p:nvSpPr>
          <p:cNvPr id="300035" name="AutoShape 3"/>
          <p:cNvSpPr>
            <a:spLocks noChangeArrowheads="1"/>
          </p:cNvSpPr>
          <p:nvPr/>
        </p:nvSpPr>
        <p:spPr bwMode="auto">
          <a:xfrm rot="10800000">
            <a:off x="4071938" y="1571625"/>
            <a:ext cx="966787" cy="928688"/>
          </a:xfrm>
          <a:prstGeom prst="upArrow">
            <a:avLst>
              <a:gd name="adj1" fmla="val 50000"/>
              <a:gd name="adj2" fmla="val 36148"/>
            </a:avLst>
          </a:prstGeom>
          <a:solidFill>
            <a:srgbClr val="008080"/>
          </a:solidFill>
          <a:ln w="9525" algn="ctr">
            <a:solidFill>
              <a:srgbClr val="008080"/>
            </a:solidFill>
            <a:miter lim="800000"/>
            <a:headEnd/>
            <a:tailEnd/>
          </a:ln>
        </p:spPr>
        <p:txBody>
          <a:bodyPr wrap="none" anchor="ctr"/>
          <a:lstStyle/>
          <a:p>
            <a:endParaRPr lang="de-DE"/>
          </a:p>
        </p:txBody>
      </p:sp>
      <p:sp>
        <p:nvSpPr>
          <p:cNvPr id="300036" name="Text Box 4"/>
          <p:cNvSpPr txBox="1">
            <a:spLocks noChangeArrowheads="1"/>
          </p:cNvSpPr>
          <p:nvPr/>
        </p:nvSpPr>
        <p:spPr bwMode="auto">
          <a:xfrm>
            <a:off x="3162801" y="285750"/>
            <a:ext cx="2818400" cy="1323439"/>
          </a:xfrm>
          <a:prstGeom prst="rect">
            <a:avLst/>
          </a:prstGeom>
          <a:solidFill>
            <a:srgbClr val="008080"/>
          </a:solidFill>
          <a:ln w="9525" algn="ctr">
            <a:solidFill>
              <a:srgbClr val="008080"/>
            </a:solidFill>
            <a:miter lim="800000"/>
            <a:headEnd/>
            <a:tailEnd/>
          </a:ln>
        </p:spPr>
        <p:txBody>
          <a:bodyPr wrap="none">
            <a:spAutoFit/>
          </a:bodyPr>
          <a:lstStyle/>
          <a:p>
            <a:pPr algn="ctr"/>
            <a:r>
              <a:rPr lang="en-US" sz="4000" b="1" dirty="0" smtClean="0">
                <a:solidFill>
                  <a:schemeClr val="bg1"/>
                </a:solidFill>
              </a:rPr>
              <a:t>“GREEN”</a:t>
            </a:r>
            <a:endParaRPr lang="en-US" sz="4000" b="1" dirty="0">
              <a:solidFill>
                <a:schemeClr val="bg1"/>
              </a:solidFill>
            </a:endParaRPr>
          </a:p>
          <a:p>
            <a:pPr algn="ctr"/>
            <a:r>
              <a:rPr lang="en-US" sz="4000" b="1" dirty="0" smtClean="0">
                <a:solidFill>
                  <a:schemeClr val="bg1"/>
                </a:solidFill>
              </a:rPr>
              <a:t>MARKETING</a:t>
            </a:r>
            <a:endParaRPr lang="en-US" sz="4000" b="1" dirty="0">
              <a:solidFill>
                <a:schemeClr val="bg1"/>
              </a:solidFill>
            </a:endParaRPr>
          </a:p>
        </p:txBody>
      </p:sp>
      <p:sp>
        <p:nvSpPr>
          <p:cNvPr id="5"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6" name="Rechteck 5"/>
          <p:cNvSpPr/>
          <p:nvPr/>
        </p:nvSpPr>
        <p:spPr>
          <a:xfrm rot="16200000">
            <a:off x="-409575" y="5782791"/>
            <a:ext cx="1073150" cy="254000"/>
          </a:xfrm>
          <a:prstGeom prst="rect">
            <a:avLst/>
          </a:prstGeom>
        </p:spPr>
        <p:txBody>
          <a:bodyPr>
            <a:spAutoFit/>
          </a:bodyPr>
          <a:lstStyle/>
          <a:p>
            <a:pPr algn="ctr">
              <a:defRPr/>
            </a:pPr>
            <a:r>
              <a:rPr lang="de-DE" sz="1050" dirty="0" err="1" smtClean="0"/>
              <a:t>Trendwatching</a:t>
            </a:r>
            <a:endParaRPr lang="de-DE" sz="105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568560" y="1720840"/>
            <a:ext cx="6006880" cy="3416320"/>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C00000"/>
                </a:solidFill>
                <a:latin typeface="Arial Black" pitchFamily="34" charset="0"/>
              </a:rPr>
              <a:t>CULTURE</a:t>
            </a:r>
          </a:p>
          <a:p>
            <a:pPr algn="ctr"/>
            <a:r>
              <a:rPr lang="en-US" sz="5400" b="1" dirty="0" smtClean="0">
                <a:latin typeface="Arial Black" pitchFamily="34" charset="0"/>
              </a:rPr>
              <a:t>THE ARTS</a:t>
            </a:r>
          </a:p>
          <a:p>
            <a:pPr algn="ctr"/>
            <a:r>
              <a:rPr lang="en-US" sz="5400" b="1" dirty="0" smtClean="0">
                <a:latin typeface="Arial Black" pitchFamily="34" charset="0"/>
              </a:rPr>
              <a:t>&amp;</a:t>
            </a:r>
          </a:p>
          <a:p>
            <a:pPr algn="ctr"/>
            <a:r>
              <a:rPr lang="en-US" sz="5400" b="1" dirty="0" smtClean="0">
                <a:solidFill>
                  <a:srgbClr val="C00000"/>
                </a:solidFill>
                <a:latin typeface="Arial Black" pitchFamily="34" charset="0"/>
              </a:rPr>
              <a:t>SCIENCE</a:t>
            </a:r>
            <a:endParaRPr lang="en-US" sz="5400" b="1" dirty="0">
              <a:solidFill>
                <a:srgbClr val="C0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568560" y="1720840"/>
            <a:ext cx="6006880" cy="3416320"/>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C00000"/>
                </a:solidFill>
                <a:latin typeface="Arial Black" pitchFamily="34" charset="0"/>
              </a:rPr>
              <a:t>NEW CULTURE</a:t>
            </a:r>
            <a:endParaRPr lang="en-US" sz="5400" b="1" dirty="0" smtClean="0">
              <a:latin typeface="Arial Black" pitchFamily="34" charset="0"/>
            </a:endParaRPr>
          </a:p>
          <a:p>
            <a:pPr algn="ctr"/>
            <a:r>
              <a:rPr lang="en-US" sz="5400" b="1" dirty="0" smtClean="0">
                <a:latin typeface="Arial Black" pitchFamily="34" charset="0"/>
              </a:rPr>
              <a:t>OF SUSTAINABLE</a:t>
            </a:r>
          </a:p>
          <a:p>
            <a:pPr algn="ctr"/>
            <a:r>
              <a:rPr lang="en-US" sz="5400" b="1" dirty="0" smtClean="0">
                <a:solidFill>
                  <a:srgbClr val="C00000"/>
                </a:solidFill>
                <a:latin typeface="Arial Black" pitchFamily="34" charset="0"/>
              </a:rPr>
              <a:t>WAYS OF LIFE</a:t>
            </a:r>
            <a:endParaRPr lang="en-US" sz="5400" b="1" dirty="0">
              <a:solidFill>
                <a:srgbClr val="C0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568560" y="1720840"/>
            <a:ext cx="6006880" cy="3416320"/>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C00000"/>
                </a:solidFill>
                <a:latin typeface="Arial Black" pitchFamily="34" charset="0"/>
              </a:rPr>
              <a:t>“ICONS”</a:t>
            </a:r>
            <a:endParaRPr lang="en-US" sz="5400" b="1" dirty="0" smtClean="0">
              <a:latin typeface="Arial Black" pitchFamily="34" charset="0"/>
            </a:endParaRPr>
          </a:p>
          <a:p>
            <a:pPr algn="ctr"/>
            <a:r>
              <a:rPr lang="en-US" sz="5400" b="1" dirty="0" smtClean="0">
                <a:latin typeface="Arial Black" pitchFamily="34" charset="0"/>
              </a:rPr>
              <a:t>OF SUSTAINABLE</a:t>
            </a:r>
          </a:p>
          <a:p>
            <a:pPr algn="ctr"/>
            <a:r>
              <a:rPr lang="en-US" sz="5400" b="1" dirty="0" smtClean="0">
                <a:solidFill>
                  <a:srgbClr val="C00000"/>
                </a:solidFill>
                <a:latin typeface="Arial Black" pitchFamily="34" charset="0"/>
              </a:rPr>
              <a:t>LIFE-STYLES</a:t>
            </a:r>
            <a:endParaRPr lang="en-US" sz="5400" b="1" dirty="0">
              <a:solidFill>
                <a:srgbClr val="C0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568560" y="1720840"/>
            <a:ext cx="6006880" cy="4247317"/>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solidFill>
                  <a:srgbClr val="C00000"/>
                </a:solidFill>
                <a:latin typeface="Arial Black" pitchFamily="34" charset="0"/>
              </a:rPr>
              <a:t>“ICONS”</a:t>
            </a:r>
            <a:endParaRPr lang="en-US" sz="5400" b="1" dirty="0" smtClean="0">
              <a:latin typeface="Arial Black" pitchFamily="34" charset="0"/>
            </a:endParaRPr>
          </a:p>
          <a:p>
            <a:pPr algn="ctr"/>
            <a:r>
              <a:rPr lang="en-US" sz="5400" b="1" dirty="0" smtClean="0">
                <a:latin typeface="Arial Black" pitchFamily="34" charset="0"/>
              </a:rPr>
              <a:t>OF SUSTAINABLE</a:t>
            </a:r>
          </a:p>
          <a:p>
            <a:pPr algn="ctr"/>
            <a:r>
              <a:rPr lang="en-US" sz="5400" b="1" dirty="0" smtClean="0">
                <a:solidFill>
                  <a:srgbClr val="C00000"/>
                </a:solidFill>
                <a:latin typeface="Arial Black" pitchFamily="34" charset="0"/>
              </a:rPr>
              <a:t>STYLES OF THOUGHT</a:t>
            </a:r>
            <a:endParaRPr lang="en-US" sz="5400" b="1" dirty="0">
              <a:solidFill>
                <a:srgbClr val="C0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feld 4"/>
          <p:cNvSpPr txBox="1">
            <a:spLocks noChangeArrowheads="1"/>
          </p:cNvSpPr>
          <p:nvPr/>
        </p:nvSpPr>
        <p:spPr bwMode="auto">
          <a:xfrm>
            <a:off x="5291138" y="1517650"/>
            <a:ext cx="28797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sz="2800" b="1" dirty="0" smtClean="0"/>
              <a:t>PRICES</a:t>
            </a:r>
          </a:p>
          <a:p>
            <a:pPr algn="ctr" eaLnBrk="1" hangingPunct="1"/>
            <a:r>
              <a:rPr lang="de-DE" sz="2800" b="1" dirty="0" smtClean="0"/>
              <a:t>EROSION</a:t>
            </a:r>
            <a:endParaRPr lang="de-DE" sz="2800" b="1" dirty="0"/>
          </a:p>
        </p:txBody>
      </p:sp>
      <p:sp>
        <p:nvSpPr>
          <p:cNvPr id="79875" name="Textfeld 5"/>
          <p:cNvSpPr txBox="1">
            <a:spLocks noChangeArrowheads="1"/>
          </p:cNvSpPr>
          <p:nvPr/>
        </p:nvSpPr>
        <p:spPr bwMode="auto">
          <a:xfrm>
            <a:off x="969963" y="1517650"/>
            <a:ext cx="28797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sz="2800" b="1" dirty="0" smtClean="0"/>
              <a:t>REDUCTION OF  PRODUCT COSTS</a:t>
            </a:r>
            <a:endParaRPr lang="de-DE" sz="2800" b="1" dirty="0"/>
          </a:p>
        </p:txBody>
      </p:sp>
      <p:sp>
        <p:nvSpPr>
          <p:cNvPr id="8" name="Nach unten gekrümmter Pfeil 7"/>
          <p:cNvSpPr/>
          <p:nvPr/>
        </p:nvSpPr>
        <p:spPr>
          <a:xfrm>
            <a:off x="2409825" y="1019175"/>
            <a:ext cx="4321175" cy="500063"/>
          </a:xfrm>
          <a:prstGeom prst="curvedDownArrow">
            <a:avLst>
              <a:gd name="adj1" fmla="val 43947"/>
              <a:gd name="adj2" fmla="val 102386"/>
              <a:gd name="adj3" fmla="val 25000"/>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tx1"/>
              </a:solidFill>
            </a:endParaRPr>
          </a:p>
        </p:txBody>
      </p:sp>
      <p:sp>
        <p:nvSpPr>
          <p:cNvPr id="13" name="Nach unten gekrümmter Pfeil 12"/>
          <p:cNvSpPr/>
          <p:nvPr/>
        </p:nvSpPr>
        <p:spPr>
          <a:xfrm flipH="1" flipV="1">
            <a:off x="2409825" y="2670175"/>
            <a:ext cx="4321175" cy="500063"/>
          </a:xfrm>
          <a:prstGeom prst="curvedDownArrow">
            <a:avLst>
              <a:gd name="adj1" fmla="val 43947"/>
              <a:gd name="adj2" fmla="val 102386"/>
              <a:gd name="adj3" fmla="val 25000"/>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tx1"/>
              </a:solidFill>
            </a:endParaRPr>
          </a:p>
        </p:txBody>
      </p:sp>
      <p:sp>
        <p:nvSpPr>
          <p:cNvPr id="79878" name="Textfeld 14"/>
          <p:cNvSpPr txBox="1">
            <a:spLocks noChangeArrowheads="1"/>
          </p:cNvSpPr>
          <p:nvPr/>
        </p:nvSpPr>
        <p:spPr bwMode="auto">
          <a:xfrm>
            <a:off x="5289550" y="4687888"/>
            <a:ext cx="28797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sz="2800" b="1" dirty="0" smtClean="0"/>
              <a:t>INNOVATION</a:t>
            </a:r>
          </a:p>
          <a:p>
            <a:pPr algn="ctr" eaLnBrk="1" hangingPunct="1"/>
            <a:r>
              <a:rPr lang="de-DE" sz="2800" b="1" dirty="0" smtClean="0"/>
              <a:t>PRESSURE</a:t>
            </a:r>
            <a:endParaRPr lang="de-DE" sz="2800" b="1" dirty="0"/>
          </a:p>
        </p:txBody>
      </p:sp>
      <p:sp>
        <p:nvSpPr>
          <p:cNvPr id="79879" name="Textfeld 15"/>
          <p:cNvSpPr txBox="1">
            <a:spLocks noChangeArrowheads="1"/>
          </p:cNvSpPr>
          <p:nvPr/>
        </p:nvSpPr>
        <p:spPr bwMode="auto">
          <a:xfrm>
            <a:off x="969963" y="4687888"/>
            <a:ext cx="28797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sz="2800" b="1" dirty="0" smtClean="0"/>
              <a:t>CONSOLIDATIONS</a:t>
            </a:r>
            <a:endParaRPr lang="de-DE" sz="2800" b="1" dirty="0"/>
          </a:p>
        </p:txBody>
      </p:sp>
      <p:sp>
        <p:nvSpPr>
          <p:cNvPr id="17" name="Gleichschenkliges Dreieck 16"/>
          <p:cNvSpPr/>
          <p:nvPr/>
        </p:nvSpPr>
        <p:spPr>
          <a:xfrm flipV="1">
            <a:off x="5292725" y="3860800"/>
            <a:ext cx="2878138" cy="428625"/>
          </a:xfrm>
          <a:prstGeom prst="triangl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9" name="Gleichschenkliges Dreieck 18"/>
          <p:cNvSpPr/>
          <p:nvPr/>
        </p:nvSpPr>
        <p:spPr>
          <a:xfrm flipV="1">
            <a:off x="973138" y="3860800"/>
            <a:ext cx="2878137" cy="428625"/>
          </a:xfrm>
          <a:prstGeom prst="triangl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extLst>
      <p:ext uri="{BB962C8B-B14F-4D97-AF65-F5344CB8AC3E}">
        <p14:creationId xmlns:p14="http://schemas.microsoft.com/office/powerpoint/2010/main" val="214684919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0" y="2136338"/>
            <a:ext cx="8388424" cy="2585323"/>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latin typeface="Arial Black" pitchFamily="34" charset="0"/>
              </a:rPr>
              <a:t>ECONOMY</a:t>
            </a:r>
          </a:p>
          <a:p>
            <a:pPr algn="ctr"/>
            <a:r>
              <a:rPr lang="en-US" sz="5400" b="1" dirty="0" smtClean="0">
                <a:latin typeface="Arial Black" pitchFamily="34" charset="0"/>
              </a:rPr>
              <a:t>OF</a:t>
            </a:r>
          </a:p>
          <a:p>
            <a:pPr algn="ctr"/>
            <a:r>
              <a:rPr lang="en-US" sz="5400" b="1" dirty="0" smtClean="0">
                <a:solidFill>
                  <a:srgbClr val="C00000"/>
                </a:solidFill>
                <a:latin typeface="Arial Black" pitchFamily="34" charset="0"/>
              </a:rPr>
              <a:t>MEANINGFULLNESS</a:t>
            </a:r>
            <a:endParaRPr lang="en-US" sz="5400" b="1" dirty="0">
              <a:solidFill>
                <a:srgbClr val="C0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AutoShape 18"/>
          <p:cNvSpPr>
            <a:spLocks noChangeArrowheads="1"/>
          </p:cNvSpPr>
          <p:nvPr/>
        </p:nvSpPr>
        <p:spPr bwMode="auto">
          <a:xfrm>
            <a:off x="2268538" y="1989138"/>
            <a:ext cx="4608512" cy="2871787"/>
          </a:xfrm>
          <a:prstGeom prst="triangle">
            <a:avLst>
              <a:gd name="adj" fmla="val 50000"/>
            </a:avLst>
          </a:prstGeom>
          <a:solidFill>
            <a:srgbClr val="A6A6A6"/>
          </a:solidFill>
          <a:ln w="57150">
            <a:solidFill>
              <a:srgbClr val="C00000"/>
            </a:solidFill>
            <a:miter lim="800000"/>
            <a:headEnd/>
            <a:tailEnd/>
          </a:ln>
        </p:spPr>
        <p:txBody>
          <a:bodyPr wrap="none" anchor="ctr"/>
          <a:lstStyle/>
          <a:p>
            <a:endParaRPr lang="de-DE"/>
          </a:p>
        </p:txBody>
      </p:sp>
      <p:sp>
        <p:nvSpPr>
          <p:cNvPr id="262147" name="Text Box 19"/>
          <p:cNvSpPr txBox="1">
            <a:spLocks noChangeArrowheads="1"/>
          </p:cNvSpPr>
          <p:nvPr/>
        </p:nvSpPr>
        <p:spPr bwMode="auto">
          <a:xfrm>
            <a:off x="3079750" y="962025"/>
            <a:ext cx="2987675" cy="954088"/>
          </a:xfrm>
          <a:prstGeom prst="rect">
            <a:avLst/>
          </a:prstGeom>
          <a:noFill/>
          <a:ln w="9525">
            <a:noFill/>
            <a:miter lim="800000"/>
            <a:headEnd/>
            <a:tailEnd/>
          </a:ln>
        </p:spPr>
        <p:txBody>
          <a:bodyPr wrap="none">
            <a:spAutoFit/>
          </a:bodyPr>
          <a:lstStyle/>
          <a:p>
            <a:pPr algn="ctr"/>
            <a:r>
              <a:rPr lang="de-DE" sz="2800" b="1">
                <a:solidFill>
                  <a:srgbClr val="C00000"/>
                </a:solidFill>
                <a:latin typeface="Calibri" pitchFamily="34" charset="0"/>
              </a:rPr>
              <a:t>ECONOMY OF </a:t>
            </a:r>
          </a:p>
          <a:p>
            <a:pPr algn="ctr"/>
            <a:r>
              <a:rPr lang="de-DE" sz="2800" b="1">
                <a:solidFill>
                  <a:srgbClr val="C00000"/>
                </a:solidFill>
                <a:latin typeface="Calibri" pitchFamily="34" charset="0"/>
              </a:rPr>
              <a:t>MEANINGFULNESS</a:t>
            </a:r>
          </a:p>
        </p:txBody>
      </p:sp>
      <p:sp>
        <p:nvSpPr>
          <p:cNvPr id="262148" name="Oval 28"/>
          <p:cNvSpPr>
            <a:spLocks noChangeArrowheads="1"/>
          </p:cNvSpPr>
          <p:nvPr/>
        </p:nvSpPr>
        <p:spPr bwMode="auto">
          <a:xfrm>
            <a:off x="2160588" y="4760913"/>
            <a:ext cx="215900" cy="215900"/>
          </a:xfrm>
          <a:prstGeom prst="ellipse">
            <a:avLst/>
          </a:prstGeom>
          <a:solidFill>
            <a:srgbClr val="C00000"/>
          </a:solidFill>
          <a:ln w="9525">
            <a:noFill/>
            <a:round/>
            <a:headEnd/>
            <a:tailEnd/>
          </a:ln>
        </p:spPr>
        <p:txBody>
          <a:bodyPr wrap="none" anchor="ctr"/>
          <a:lstStyle/>
          <a:p>
            <a:endParaRPr lang="de-DE"/>
          </a:p>
        </p:txBody>
      </p:sp>
      <p:sp>
        <p:nvSpPr>
          <p:cNvPr id="262149" name="Oval 29"/>
          <p:cNvSpPr>
            <a:spLocks noChangeArrowheads="1"/>
          </p:cNvSpPr>
          <p:nvPr/>
        </p:nvSpPr>
        <p:spPr bwMode="auto">
          <a:xfrm>
            <a:off x="4464050" y="1881188"/>
            <a:ext cx="215900" cy="215900"/>
          </a:xfrm>
          <a:prstGeom prst="ellipse">
            <a:avLst/>
          </a:prstGeom>
          <a:solidFill>
            <a:srgbClr val="C00000"/>
          </a:solidFill>
          <a:ln w="9525">
            <a:noFill/>
            <a:round/>
            <a:headEnd/>
            <a:tailEnd/>
          </a:ln>
        </p:spPr>
        <p:txBody>
          <a:bodyPr wrap="none" anchor="ctr"/>
          <a:lstStyle/>
          <a:p>
            <a:endParaRPr lang="de-DE"/>
          </a:p>
        </p:txBody>
      </p:sp>
      <p:sp>
        <p:nvSpPr>
          <p:cNvPr id="262150" name="Oval 30"/>
          <p:cNvSpPr>
            <a:spLocks noChangeArrowheads="1"/>
          </p:cNvSpPr>
          <p:nvPr/>
        </p:nvSpPr>
        <p:spPr bwMode="auto">
          <a:xfrm>
            <a:off x="6769100" y="4760913"/>
            <a:ext cx="215900" cy="215900"/>
          </a:xfrm>
          <a:prstGeom prst="ellipse">
            <a:avLst/>
          </a:prstGeom>
          <a:solidFill>
            <a:srgbClr val="C00000"/>
          </a:solidFill>
          <a:ln w="9525">
            <a:noFill/>
            <a:round/>
            <a:headEnd/>
            <a:tailEnd/>
          </a:ln>
        </p:spPr>
        <p:txBody>
          <a:bodyPr wrap="none" anchor="ctr"/>
          <a:lstStyle/>
          <a:p>
            <a:endParaRPr lang="de-DE"/>
          </a:p>
        </p:txBody>
      </p:sp>
      <p:sp>
        <p:nvSpPr>
          <p:cNvPr id="262151" name="Text Box 19"/>
          <p:cNvSpPr txBox="1">
            <a:spLocks noChangeArrowheads="1"/>
          </p:cNvSpPr>
          <p:nvPr/>
        </p:nvSpPr>
        <p:spPr bwMode="auto">
          <a:xfrm>
            <a:off x="5848350" y="5143500"/>
            <a:ext cx="2057400" cy="954088"/>
          </a:xfrm>
          <a:prstGeom prst="rect">
            <a:avLst/>
          </a:prstGeom>
          <a:noFill/>
          <a:ln w="9525">
            <a:noFill/>
            <a:miter lim="800000"/>
            <a:headEnd/>
            <a:tailEnd/>
          </a:ln>
        </p:spPr>
        <p:txBody>
          <a:bodyPr wrap="none">
            <a:spAutoFit/>
          </a:bodyPr>
          <a:lstStyle/>
          <a:p>
            <a:pPr algn="ctr"/>
            <a:r>
              <a:rPr lang="de-DE" sz="2800" b="1" dirty="0">
                <a:latin typeface="Calibri" pitchFamily="34" charset="0"/>
              </a:rPr>
              <a:t>ECONOMY</a:t>
            </a:r>
          </a:p>
          <a:p>
            <a:pPr algn="ctr"/>
            <a:r>
              <a:rPr lang="de-DE" sz="2800" b="1" dirty="0">
                <a:latin typeface="Calibri" pitchFamily="34" charset="0"/>
              </a:rPr>
              <a:t>OF WHISHES</a:t>
            </a:r>
          </a:p>
        </p:txBody>
      </p:sp>
      <p:sp>
        <p:nvSpPr>
          <p:cNvPr id="262152" name="Text Box 19"/>
          <p:cNvSpPr txBox="1">
            <a:spLocks noChangeArrowheads="1"/>
          </p:cNvSpPr>
          <p:nvPr/>
        </p:nvSpPr>
        <p:spPr bwMode="auto">
          <a:xfrm>
            <a:off x="1385888" y="5072063"/>
            <a:ext cx="1765300" cy="954087"/>
          </a:xfrm>
          <a:prstGeom prst="rect">
            <a:avLst/>
          </a:prstGeom>
          <a:noFill/>
          <a:ln w="9525">
            <a:noFill/>
            <a:miter lim="800000"/>
            <a:headEnd/>
            <a:tailEnd/>
          </a:ln>
        </p:spPr>
        <p:txBody>
          <a:bodyPr wrap="none">
            <a:spAutoFit/>
          </a:bodyPr>
          <a:lstStyle/>
          <a:p>
            <a:pPr algn="ctr"/>
            <a:r>
              <a:rPr lang="de-DE" sz="2800" b="1">
                <a:latin typeface="Calibri" pitchFamily="34" charset="0"/>
              </a:rPr>
              <a:t>ECONOMY</a:t>
            </a:r>
          </a:p>
          <a:p>
            <a:pPr algn="ctr"/>
            <a:r>
              <a:rPr lang="de-DE" sz="2800" b="1">
                <a:latin typeface="Calibri" pitchFamily="34" charset="0"/>
              </a:rPr>
              <a:t>OF NEEDS</a:t>
            </a:r>
          </a:p>
        </p:txBody>
      </p:sp>
      <p:sp>
        <p:nvSpPr>
          <p:cNvPr id="9"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sembeo.com/wp-content/uploads/2009/02/29_the_meaning_of_life_big.jpg"/>
          <p:cNvPicPr>
            <a:picLocks noChangeAspect="1" noChangeArrowheads="1"/>
          </p:cNvPicPr>
          <p:nvPr/>
        </p:nvPicPr>
        <p:blipFill>
          <a:blip r:embed="rId3" cstate="print"/>
          <a:srcRect/>
          <a:stretch>
            <a:fillRect/>
          </a:stretch>
        </p:blipFill>
        <p:spPr bwMode="auto">
          <a:xfrm>
            <a:off x="3635896" y="487362"/>
            <a:ext cx="5883275" cy="5883275"/>
          </a:xfrm>
          <a:prstGeom prst="rect">
            <a:avLst/>
          </a:prstGeom>
          <a:noFill/>
          <a:ln w="9525">
            <a:noFill/>
            <a:miter lim="800000"/>
            <a:headEnd/>
            <a:tailEnd/>
          </a:ln>
        </p:spPr>
      </p:pic>
      <p:pic>
        <p:nvPicPr>
          <p:cNvPr id="126978" name="Picture 2" descr="http://upload.wikimedia.org/wikipedia/commons/thumb/c/c8/Infinite.svg/330px-Infinite.svg.png"/>
          <p:cNvPicPr>
            <a:picLocks noChangeAspect="1" noChangeArrowheads="1"/>
          </p:cNvPicPr>
          <p:nvPr/>
        </p:nvPicPr>
        <p:blipFill>
          <a:blip r:embed="rId4" cstate="print"/>
          <a:srcRect/>
          <a:stretch>
            <a:fillRect/>
          </a:stretch>
        </p:blipFill>
        <p:spPr bwMode="auto">
          <a:xfrm>
            <a:off x="0" y="2648371"/>
            <a:ext cx="4572000" cy="1501353"/>
          </a:xfrm>
          <a:prstGeom prst="rect">
            <a:avLst/>
          </a:prstGeom>
          <a:noFill/>
        </p:spPr>
      </p:pic>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77788" y="2967335"/>
            <a:ext cx="8388424" cy="923330"/>
          </a:xfrm>
          <a:prstGeom prst="rect">
            <a:avLst/>
          </a:prstGeom>
          <a:solidFill>
            <a:schemeClr val="bg1"/>
          </a:solidFill>
          <a:ln w="9525">
            <a:solidFill>
              <a:schemeClr val="bg1"/>
            </a:solidFill>
            <a:miter lim="800000"/>
            <a:headEnd/>
            <a:tailEnd/>
          </a:ln>
        </p:spPr>
        <p:txBody>
          <a:bodyPr wrap="square">
            <a:spAutoFit/>
          </a:bodyPr>
          <a:lstStyle/>
          <a:p>
            <a:pPr algn="ctr"/>
            <a:r>
              <a:rPr lang="en-US" sz="5400" b="1" dirty="0" smtClean="0">
                <a:latin typeface="Arial Black" pitchFamily="34" charset="0"/>
              </a:rPr>
              <a:t>Thank-you !</a:t>
            </a:r>
            <a:endParaRPr lang="en-US" sz="5400" b="1" dirty="0">
              <a:solidFill>
                <a:srgbClr val="C00000"/>
              </a:solidFill>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uppieren 38"/>
          <p:cNvGrpSpPr>
            <a:grpSpLocks/>
          </p:cNvGrpSpPr>
          <p:nvPr/>
        </p:nvGrpSpPr>
        <p:grpSpPr bwMode="auto">
          <a:xfrm>
            <a:off x="295275" y="368300"/>
            <a:ext cx="8597900" cy="5940425"/>
            <a:chOff x="107950" y="333375"/>
            <a:chExt cx="8554842" cy="6119813"/>
          </a:xfrm>
        </p:grpSpPr>
        <p:pic>
          <p:nvPicPr>
            <p:cNvPr id="80899"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6" y="333375"/>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333375"/>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333375"/>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8" y="333375"/>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6" y="1500174"/>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500174"/>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1500174"/>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8" y="1500174"/>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6" y="2533649"/>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2533649"/>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2533649"/>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8" y="2533649"/>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6" y="3357563"/>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2"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3357563"/>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3"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3357563"/>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4"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8" y="3357563"/>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5"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6" y="4524362"/>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6"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4524362"/>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7"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4524362"/>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8"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8" y="4524362"/>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9"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6" y="5557837"/>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0"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557837"/>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1"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5557837"/>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2"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8" y="5557837"/>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3"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44" y="333375"/>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4"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446" y="333375"/>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5"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44" y="1500174"/>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6"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446" y="1500174"/>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7"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44" y="2533649"/>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8"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446" y="2533649"/>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44" y="3357563"/>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0"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446" y="3357563"/>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1"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44" y="4524362"/>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2"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446" y="4524362"/>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3"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44" y="5557837"/>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4" name="Picture 4" descr="http://www.schoellerfamily.org/scores/images/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446" y="5557837"/>
              <a:ext cx="1376148"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1226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walpaper"/>
          <p:cNvPicPr>
            <a:picLocks noChangeAspect="1" noChangeArrowheads="1"/>
          </p:cNvPicPr>
          <p:nvPr/>
        </p:nvPicPr>
        <p:blipFill>
          <a:blip r:embed="rId2" cstate="print"/>
          <a:srcRect/>
          <a:stretch>
            <a:fillRect/>
          </a:stretch>
        </p:blipFill>
        <p:spPr bwMode="auto">
          <a:xfrm>
            <a:off x="256178" y="601730"/>
            <a:ext cx="4362450" cy="5803900"/>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a:t>Wallpaper</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pic>
        <p:nvPicPr>
          <p:cNvPr id="5" name="Picture 2"/>
          <p:cNvPicPr>
            <a:picLocks noChangeAspect="1" noChangeArrowheads="1"/>
          </p:cNvPicPr>
          <p:nvPr/>
        </p:nvPicPr>
        <p:blipFill>
          <a:blip r:embed="rId3" cstate="print"/>
          <a:srcRect/>
          <a:stretch>
            <a:fillRect/>
          </a:stretch>
        </p:blipFill>
        <p:spPr bwMode="auto">
          <a:xfrm>
            <a:off x="4788024" y="546236"/>
            <a:ext cx="4176464"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490538" y="1909763"/>
            <a:ext cx="8162925" cy="3038475"/>
          </a:xfrm>
          <a:prstGeom prst="rect">
            <a:avLst/>
          </a:prstGeom>
          <a:noFill/>
          <a:ln w="9525">
            <a:noFill/>
            <a:miter lim="800000"/>
            <a:headEnd/>
            <a:tailEnd/>
          </a:ln>
        </p:spPr>
      </p:pic>
      <p:sp>
        <p:nvSpPr>
          <p:cNvPr id="79875" name="Rechteck 2"/>
          <p:cNvSpPr>
            <a:spLocks noChangeArrowheads="1"/>
          </p:cNvSpPr>
          <p:nvPr/>
        </p:nvSpPr>
        <p:spPr bwMode="auto">
          <a:xfrm>
            <a:off x="971550" y="1143000"/>
            <a:ext cx="7858125" cy="400050"/>
          </a:xfrm>
          <a:prstGeom prst="rect">
            <a:avLst/>
          </a:prstGeom>
          <a:noFill/>
          <a:ln w="9525">
            <a:noFill/>
            <a:miter lim="800000"/>
            <a:headEnd/>
            <a:tailEnd/>
          </a:ln>
        </p:spPr>
        <p:txBody>
          <a:bodyPr>
            <a:spAutoFit/>
          </a:bodyPr>
          <a:lstStyle/>
          <a:p>
            <a:pPr algn="r"/>
            <a:r>
              <a:rPr lang="de-DE" sz="2000" b="1">
                <a:latin typeface="Arial Black" pitchFamily="34" charset="0"/>
                <a:cs typeface="Arial" pitchFamily="34" charset="0"/>
              </a:rPr>
              <a:t>„EXCESS-CIVILISATION“</a:t>
            </a:r>
          </a:p>
        </p:txBody>
      </p:sp>
      <p:sp>
        <p:nvSpPr>
          <p:cNvPr id="79876" name="Pfeil nach rechts 3"/>
          <p:cNvSpPr>
            <a:spLocks noChangeArrowheads="1"/>
          </p:cNvSpPr>
          <p:nvPr/>
        </p:nvSpPr>
        <p:spPr bwMode="auto">
          <a:xfrm>
            <a:off x="428625" y="1143000"/>
            <a:ext cx="4864100" cy="484188"/>
          </a:xfrm>
          <a:prstGeom prst="rightArrow">
            <a:avLst>
              <a:gd name="adj1" fmla="val 50000"/>
              <a:gd name="adj2" fmla="val 50043"/>
            </a:avLst>
          </a:prstGeom>
          <a:solidFill>
            <a:srgbClr val="C00000"/>
          </a:solidFill>
          <a:ln w="9525" algn="ctr">
            <a:solidFill>
              <a:srgbClr val="C00000"/>
            </a:solidFill>
            <a:round/>
            <a:headEnd/>
            <a:tailEnd/>
          </a:ln>
        </p:spPr>
        <p:txBody>
          <a:bodyPr/>
          <a:lstStyle/>
          <a:p>
            <a:endParaRPr lang="de-DE"/>
          </a:p>
        </p:txBody>
      </p:sp>
      <p:sp>
        <p:nvSpPr>
          <p:cNvPr id="5" name="Rechteck 4"/>
          <p:cNvSpPr/>
          <p:nvPr/>
        </p:nvSpPr>
        <p:spPr>
          <a:xfrm rot="16200000">
            <a:off x="-1802607" y="4374357"/>
            <a:ext cx="3859213" cy="254000"/>
          </a:xfrm>
          <a:prstGeom prst="rect">
            <a:avLst/>
          </a:prstGeom>
        </p:spPr>
        <p:txBody>
          <a:bodyPr>
            <a:spAutoFit/>
          </a:bodyPr>
          <a:lstStyle/>
          <a:p>
            <a:pPr>
              <a:defRPr/>
            </a:pPr>
            <a:r>
              <a:rPr lang="de-DE" sz="1050" dirty="0" err="1"/>
              <a:t>google</a:t>
            </a:r>
            <a:endParaRPr lang="de-DE" sz="1050" dirty="0"/>
          </a:p>
        </p:txBody>
      </p:sp>
      <p:sp>
        <p:nvSpPr>
          <p:cNvPr id="7"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3" name="Picture 3"/>
          <p:cNvPicPr>
            <a:picLocks noChangeAspect="1" noChangeArrowheads="1"/>
          </p:cNvPicPr>
          <p:nvPr/>
        </p:nvPicPr>
        <p:blipFill>
          <a:blip r:embed="rId2" cstate="print"/>
          <a:srcRect/>
          <a:stretch>
            <a:fillRect/>
          </a:stretch>
        </p:blipFill>
        <p:spPr bwMode="auto">
          <a:xfrm>
            <a:off x="85725" y="1843088"/>
            <a:ext cx="9058275" cy="3171825"/>
          </a:xfrm>
          <a:prstGeom prst="rect">
            <a:avLst/>
          </a:prstGeom>
          <a:noFill/>
          <a:ln w="9525">
            <a:noFill/>
            <a:miter lim="800000"/>
            <a:headEnd/>
            <a:tailEnd/>
          </a:ln>
        </p:spPr>
      </p:pic>
      <p:sp>
        <p:nvSpPr>
          <p:cNvPr id="302084" name="Textfeld 4"/>
          <p:cNvSpPr txBox="1">
            <a:spLocks noChangeArrowheads="1"/>
          </p:cNvSpPr>
          <p:nvPr/>
        </p:nvSpPr>
        <p:spPr bwMode="auto">
          <a:xfrm>
            <a:off x="1019463" y="5301208"/>
            <a:ext cx="1056700" cy="369332"/>
          </a:xfrm>
          <a:prstGeom prst="rect">
            <a:avLst/>
          </a:prstGeom>
          <a:noFill/>
          <a:ln w="9525">
            <a:noFill/>
            <a:miter lim="800000"/>
            <a:headEnd/>
            <a:tailEnd/>
          </a:ln>
        </p:spPr>
        <p:txBody>
          <a:bodyPr wrap="none">
            <a:spAutoFit/>
          </a:bodyPr>
          <a:lstStyle/>
          <a:p>
            <a:r>
              <a:rPr lang="de-DE" b="1" dirty="0">
                <a:latin typeface="Arial Black" pitchFamily="34" charset="0"/>
              </a:rPr>
              <a:t>CLEAN</a:t>
            </a:r>
          </a:p>
        </p:txBody>
      </p:sp>
      <p:sp>
        <p:nvSpPr>
          <p:cNvPr id="302085" name="Textfeld 5"/>
          <p:cNvSpPr txBox="1">
            <a:spLocks noChangeArrowheads="1"/>
          </p:cNvSpPr>
          <p:nvPr/>
        </p:nvSpPr>
        <p:spPr bwMode="auto">
          <a:xfrm>
            <a:off x="3617913" y="5286375"/>
            <a:ext cx="1881349" cy="369332"/>
          </a:xfrm>
          <a:prstGeom prst="rect">
            <a:avLst/>
          </a:prstGeom>
          <a:noFill/>
          <a:ln w="9525">
            <a:noFill/>
            <a:miter lim="800000"/>
            <a:headEnd/>
            <a:tailEnd/>
          </a:ln>
        </p:spPr>
        <p:txBody>
          <a:bodyPr wrap="none">
            <a:spAutoFit/>
          </a:bodyPr>
          <a:lstStyle/>
          <a:p>
            <a:r>
              <a:rPr lang="de-DE" b="1" dirty="0">
                <a:latin typeface="Arial Black" pitchFamily="34" charset="0"/>
              </a:rPr>
              <a:t>GOOD &amp; FAIR</a:t>
            </a:r>
          </a:p>
        </p:txBody>
      </p:sp>
      <p:sp>
        <p:nvSpPr>
          <p:cNvPr id="302086" name="Textfeld 6"/>
          <p:cNvSpPr txBox="1">
            <a:spLocks noChangeArrowheads="1"/>
          </p:cNvSpPr>
          <p:nvPr/>
        </p:nvSpPr>
        <p:spPr bwMode="auto">
          <a:xfrm>
            <a:off x="6698979" y="5300663"/>
            <a:ext cx="1651542" cy="369332"/>
          </a:xfrm>
          <a:prstGeom prst="rect">
            <a:avLst/>
          </a:prstGeom>
          <a:noFill/>
          <a:ln w="9525">
            <a:noFill/>
            <a:miter lim="800000"/>
            <a:headEnd/>
            <a:tailEnd/>
          </a:ln>
        </p:spPr>
        <p:txBody>
          <a:bodyPr wrap="none">
            <a:spAutoFit/>
          </a:bodyPr>
          <a:lstStyle/>
          <a:p>
            <a:r>
              <a:rPr lang="de-DE" b="1" dirty="0">
                <a:latin typeface="Arial Black" pitchFamily="34" charset="0"/>
              </a:rPr>
              <a:t>BEAUTIFUL</a:t>
            </a:r>
          </a:p>
        </p:txBody>
      </p:sp>
      <p:sp>
        <p:nvSpPr>
          <p:cNvPr id="8" name="Rechteck 7"/>
          <p:cNvSpPr/>
          <p:nvPr/>
        </p:nvSpPr>
        <p:spPr>
          <a:xfrm rot="16200000">
            <a:off x="-1914041" y="4262963"/>
            <a:ext cx="4082084" cy="253916"/>
          </a:xfrm>
          <a:prstGeom prst="rect">
            <a:avLst/>
          </a:prstGeom>
        </p:spPr>
        <p:txBody>
          <a:bodyPr wrap="square">
            <a:spAutoFit/>
          </a:bodyPr>
          <a:lstStyle/>
          <a:p>
            <a:pPr>
              <a:defRPr/>
            </a:pPr>
            <a:r>
              <a:rPr lang="de-DE" sz="1050" dirty="0" smtClean="0"/>
              <a:t>La </a:t>
            </a:r>
            <a:r>
              <a:rPr lang="de-DE" sz="1050" dirty="0" err="1" smtClean="0"/>
              <a:t>Repubblica</a:t>
            </a:r>
            <a:r>
              <a:rPr lang="de-DE" sz="1050" dirty="0" smtClean="0"/>
              <a:t> – The Design </a:t>
            </a:r>
            <a:r>
              <a:rPr lang="de-DE" sz="1050" dirty="0" err="1" smtClean="0"/>
              <a:t>of</a:t>
            </a:r>
            <a:r>
              <a:rPr lang="de-DE" sz="1050" dirty="0" smtClean="0"/>
              <a:t> </a:t>
            </a:r>
            <a:r>
              <a:rPr lang="de-DE" sz="1050" dirty="0" err="1" smtClean="0"/>
              <a:t>Prosperity</a:t>
            </a:r>
            <a:endParaRPr lang="de-DE" sz="1050" dirty="0"/>
          </a:p>
        </p:txBody>
      </p:sp>
      <p:sp>
        <p:nvSpPr>
          <p:cNvPr id="9" name="Inhaltsplatzhalter 8"/>
          <p:cNvSpPr>
            <a:spLocks noGrp="1"/>
          </p:cNvSpPr>
          <p:nvPr>
            <p:ph sz="quarter" idx="10"/>
          </p:nvPr>
        </p:nvSpPr>
        <p:spPr/>
        <p:txBody>
          <a:bodyPr/>
          <a:lstStyle/>
          <a:p>
            <a:endParaRPr lang="de-DE"/>
          </a:p>
        </p:txBody>
      </p:sp>
      <p:sp>
        <p:nvSpPr>
          <p:cNvPr id="10" name="Inhaltsplatzhalter 1"/>
          <p:cNvSpPr txBox="1">
            <a:spLocks/>
          </p:cNvSpPr>
          <p:nvPr/>
        </p:nvSpPr>
        <p:spPr>
          <a:xfrm>
            <a:off x="152401" y="66055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2" name="Rechteck 1"/>
          <p:cNvSpPr/>
          <p:nvPr/>
        </p:nvSpPr>
        <p:spPr>
          <a:xfrm>
            <a:off x="6012161" y="0"/>
            <a:ext cx="3131840" cy="6430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49381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3" name="Picture 3"/>
          <p:cNvPicPr>
            <a:picLocks noChangeAspect="1" noChangeArrowheads="1"/>
          </p:cNvPicPr>
          <p:nvPr/>
        </p:nvPicPr>
        <p:blipFill>
          <a:blip r:embed="rId2" cstate="print"/>
          <a:srcRect/>
          <a:stretch>
            <a:fillRect/>
          </a:stretch>
        </p:blipFill>
        <p:spPr bwMode="auto">
          <a:xfrm>
            <a:off x="85725" y="1843088"/>
            <a:ext cx="9058275" cy="3171825"/>
          </a:xfrm>
          <a:prstGeom prst="rect">
            <a:avLst/>
          </a:prstGeom>
          <a:noFill/>
          <a:ln w="9525">
            <a:noFill/>
            <a:miter lim="800000"/>
            <a:headEnd/>
            <a:tailEnd/>
          </a:ln>
        </p:spPr>
      </p:pic>
      <p:sp>
        <p:nvSpPr>
          <p:cNvPr id="302084" name="Textfeld 4"/>
          <p:cNvSpPr txBox="1">
            <a:spLocks noChangeArrowheads="1"/>
          </p:cNvSpPr>
          <p:nvPr/>
        </p:nvSpPr>
        <p:spPr bwMode="auto">
          <a:xfrm>
            <a:off x="1019463" y="5301208"/>
            <a:ext cx="1056700" cy="369332"/>
          </a:xfrm>
          <a:prstGeom prst="rect">
            <a:avLst/>
          </a:prstGeom>
          <a:noFill/>
          <a:ln w="9525">
            <a:noFill/>
            <a:miter lim="800000"/>
            <a:headEnd/>
            <a:tailEnd/>
          </a:ln>
        </p:spPr>
        <p:txBody>
          <a:bodyPr wrap="none">
            <a:spAutoFit/>
          </a:bodyPr>
          <a:lstStyle/>
          <a:p>
            <a:r>
              <a:rPr lang="de-DE" b="1" dirty="0">
                <a:latin typeface="Arial Black" pitchFamily="34" charset="0"/>
              </a:rPr>
              <a:t>CLEAN</a:t>
            </a:r>
          </a:p>
        </p:txBody>
      </p:sp>
      <p:sp>
        <p:nvSpPr>
          <p:cNvPr id="302085" name="Textfeld 5"/>
          <p:cNvSpPr txBox="1">
            <a:spLocks noChangeArrowheads="1"/>
          </p:cNvSpPr>
          <p:nvPr/>
        </p:nvSpPr>
        <p:spPr bwMode="auto">
          <a:xfrm>
            <a:off x="3617913" y="5286375"/>
            <a:ext cx="1881349" cy="369332"/>
          </a:xfrm>
          <a:prstGeom prst="rect">
            <a:avLst/>
          </a:prstGeom>
          <a:noFill/>
          <a:ln w="9525">
            <a:noFill/>
            <a:miter lim="800000"/>
            <a:headEnd/>
            <a:tailEnd/>
          </a:ln>
        </p:spPr>
        <p:txBody>
          <a:bodyPr wrap="none">
            <a:spAutoFit/>
          </a:bodyPr>
          <a:lstStyle/>
          <a:p>
            <a:r>
              <a:rPr lang="de-DE" b="1" dirty="0">
                <a:latin typeface="Arial Black" pitchFamily="34" charset="0"/>
              </a:rPr>
              <a:t>GOOD &amp; FAIR</a:t>
            </a:r>
          </a:p>
        </p:txBody>
      </p:sp>
      <p:sp>
        <p:nvSpPr>
          <p:cNvPr id="302086" name="Textfeld 6"/>
          <p:cNvSpPr txBox="1">
            <a:spLocks noChangeArrowheads="1"/>
          </p:cNvSpPr>
          <p:nvPr/>
        </p:nvSpPr>
        <p:spPr bwMode="auto">
          <a:xfrm>
            <a:off x="6698979" y="5300663"/>
            <a:ext cx="1651542" cy="369332"/>
          </a:xfrm>
          <a:prstGeom prst="rect">
            <a:avLst/>
          </a:prstGeom>
          <a:noFill/>
          <a:ln w="9525">
            <a:noFill/>
            <a:miter lim="800000"/>
            <a:headEnd/>
            <a:tailEnd/>
          </a:ln>
        </p:spPr>
        <p:txBody>
          <a:bodyPr wrap="none">
            <a:spAutoFit/>
          </a:bodyPr>
          <a:lstStyle/>
          <a:p>
            <a:r>
              <a:rPr lang="de-DE" b="1" dirty="0">
                <a:latin typeface="Arial Black" pitchFamily="34" charset="0"/>
              </a:rPr>
              <a:t>BEAUTIFUL</a:t>
            </a:r>
          </a:p>
        </p:txBody>
      </p:sp>
      <p:sp>
        <p:nvSpPr>
          <p:cNvPr id="8" name="Rechteck 7"/>
          <p:cNvSpPr/>
          <p:nvPr/>
        </p:nvSpPr>
        <p:spPr>
          <a:xfrm rot="16200000">
            <a:off x="-1914041" y="4262963"/>
            <a:ext cx="4082084" cy="253916"/>
          </a:xfrm>
          <a:prstGeom prst="rect">
            <a:avLst/>
          </a:prstGeom>
        </p:spPr>
        <p:txBody>
          <a:bodyPr wrap="square">
            <a:spAutoFit/>
          </a:bodyPr>
          <a:lstStyle/>
          <a:p>
            <a:pPr>
              <a:defRPr/>
            </a:pPr>
            <a:r>
              <a:rPr lang="de-DE" sz="1050" dirty="0" smtClean="0"/>
              <a:t>La </a:t>
            </a:r>
            <a:r>
              <a:rPr lang="de-DE" sz="1050" dirty="0" err="1" smtClean="0"/>
              <a:t>Repubblica</a:t>
            </a:r>
            <a:r>
              <a:rPr lang="de-DE" sz="1050" dirty="0" smtClean="0"/>
              <a:t> – The Design </a:t>
            </a:r>
            <a:r>
              <a:rPr lang="de-DE" sz="1050" dirty="0" err="1" smtClean="0"/>
              <a:t>of</a:t>
            </a:r>
            <a:r>
              <a:rPr lang="de-DE" sz="1050" dirty="0" smtClean="0"/>
              <a:t> </a:t>
            </a:r>
            <a:r>
              <a:rPr lang="de-DE" sz="1050" dirty="0" err="1" smtClean="0"/>
              <a:t>Prosperity</a:t>
            </a:r>
            <a:endParaRPr lang="de-DE" sz="1050" dirty="0"/>
          </a:p>
        </p:txBody>
      </p:sp>
      <p:sp>
        <p:nvSpPr>
          <p:cNvPr id="10" name="Inhaltsplatzhalter 1"/>
          <p:cNvSpPr txBox="1">
            <a:spLocks/>
          </p:cNvSpPr>
          <p:nvPr/>
        </p:nvSpPr>
        <p:spPr>
          <a:xfrm>
            <a:off x="152401" y="66055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775" y="1749425"/>
            <a:ext cx="461645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817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3" name="Picture 3"/>
          <p:cNvPicPr>
            <a:picLocks noChangeAspect="1" noChangeArrowheads="1"/>
          </p:cNvPicPr>
          <p:nvPr/>
        </p:nvPicPr>
        <p:blipFill>
          <a:blip r:embed="rId2" cstate="print"/>
          <a:srcRect/>
          <a:stretch>
            <a:fillRect/>
          </a:stretch>
        </p:blipFill>
        <p:spPr bwMode="auto">
          <a:xfrm>
            <a:off x="85725" y="1843088"/>
            <a:ext cx="9058275" cy="3171825"/>
          </a:xfrm>
          <a:prstGeom prst="rect">
            <a:avLst/>
          </a:prstGeom>
          <a:noFill/>
          <a:ln w="9525">
            <a:noFill/>
            <a:miter lim="800000"/>
            <a:headEnd/>
            <a:tailEnd/>
          </a:ln>
        </p:spPr>
      </p:pic>
      <p:sp>
        <p:nvSpPr>
          <p:cNvPr id="302084" name="Textfeld 4"/>
          <p:cNvSpPr txBox="1">
            <a:spLocks noChangeArrowheads="1"/>
          </p:cNvSpPr>
          <p:nvPr/>
        </p:nvSpPr>
        <p:spPr bwMode="auto">
          <a:xfrm>
            <a:off x="1019463" y="5301208"/>
            <a:ext cx="1056700" cy="369332"/>
          </a:xfrm>
          <a:prstGeom prst="rect">
            <a:avLst/>
          </a:prstGeom>
          <a:noFill/>
          <a:ln w="9525">
            <a:noFill/>
            <a:miter lim="800000"/>
            <a:headEnd/>
            <a:tailEnd/>
          </a:ln>
        </p:spPr>
        <p:txBody>
          <a:bodyPr wrap="none">
            <a:spAutoFit/>
          </a:bodyPr>
          <a:lstStyle/>
          <a:p>
            <a:r>
              <a:rPr lang="de-DE" b="1" dirty="0">
                <a:latin typeface="Arial Black" pitchFamily="34" charset="0"/>
              </a:rPr>
              <a:t>CLEAN</a:t>
            </a:r>
          </a:p>
        </p:txBody>
      </p:sp>
      <p:sp>
        <p:nvSpPr>
          <p:cNvPr id="302085" name="Textfeld 5"/>
          <p:cNvSpPr txBox="1">
            <a:spLocks noChangeArrowheads="1"/>
          </p:cNvSpPr>
          <p:nvPr/>
        </p:nvSpPr>
        <p:spPr bwMode="auto">
          <a:xfrm>
            <a:off x="3617913" y="5286375"/>
            <a:ext cx="1881349" cy="369332"/>
          </a:xfrm>
          <a:prstGeom prst="rect">
            <a:avLst/>
          </a:prstGeom>
          <a:noFill/>
          <a:ln w="9525">
            <a:noFill/>
            <a:miter lim="800000"/>
            <a:headEnd/>
            <a:tailEnd/>
          </a:ln>
        </p:spPr>
        <p:txBody>
          <a:bodyPr wrap="none">
            <a:spAutoFit/>
          </a:bodyPr>
          <a:lstStyle/>
          <a:p>
            <a:r>
              <a:rPr lang="de-DE" b="1" dirty="0">
                <a:latin typeface="Arial Black" pitchFamily="34" charset="0"/>
              </a:rPr>
              <a:t>GOOD &amp; FAIR</a:t>
            </a:r>
          </a:p>
        </p:txBody>
      </p:sp>
      <p:sp>
        <p:nvSpPr>
          <p:cNvPr id="302086" name="Textfeld 6"/>
          <p:cNvSpPr txBox="1">
            <a:spLocks noChangeArrowheads="1"/>
          </p:cNvSpPr>
          <p:nvPr/>
        </p:nvSpPr>
        <p:spPr bwMode="auto">
          <a:xfrm>
            <a:off x="6698979" y="5300663"/>
            <a:ext cx="1915909" cy="646331"/>
          </a:xfrm>
          <a:prstGeom prst="rect">
            <a:avLst/>
          </a:prstGeom>
          <a:noFill/>
          <a:ln w="9525">
            <a:noFill/>
            <a:miter lim="800000"/>
            <a:headEnd/>
            <a:tailEnd/>
          </a:ln>
        </p:spPr>
        <p:txBody>
          <a:bodyPr wrap="none">
            <a:spAutoFit/>
          </a:bodyPr>
          <a:lstStyle/>
          <a:p>
            <a:pPr algn="ctr"/>
            <a:r>
              <a:rPr lang="de-DE" b="1" dirty="0" smtClean="0">
                <a:latin typeface="Arial Black" pitchFamily="34" charset="0"/>
              </a:rPr>
              <a:t>BEAUTIFUL</a:t>
            </a:r>
          </a:p>
          <a:p>
            <a:pPr algn="ctr"/>
            <a:r>
              <a:rPr lang="de-DE" b="1" dirty="0" smtClean="0">
                <a:solidFill>
                  <a:srgbClr val="C00000"/>
                </a:solidFill>
                <a:latin typeface="Arial Black" pitchFamily="34" charset="0"/>
              </a:rPr>
              <a:t>MEANINGFUL</a:t>
            </a:r>
            <a:endParaRPr lang="de-DE" b="1" dirty="0">
              <a:solidFill>
                <a:srgbClr val="C00000"/>
              </a:solidFill>
              <a:latin typeface="Arial Black" pitchFamily="34" charset="0"/>
            </a:endParaRPr>
          </a:p>
        </p:txBody>
      </p:sp>
      <p:sp>
        <p:nvSpPr>
          <p:cNvPr id="8" name="Rechteck 7"/>
          <p:cNvSpPr/>
          <p:nvPr/>
        </p:nvSpPr>
        <p:spPr>
          <a:xfrm rot="16200000">
            <a:off x="-1914041" y="4262963"/>
            <a:ext cx="4082084" cy="253916"/>
          </a:xfrm>
          <a:prstGeom prst="rect">
            <a:avLst/>
          </a:prstGeom>
        </p:spPr>
        <p:txBody>
          <a:bodyPr wrap="square">
            <a:spAutoFit/>
          </a:bodyPr>
          <a:lstStyle/>
          <a:p>
            <a:pPr>
              <a:defRPr/>
            </a:pPr>
            <a:r>
              <a:rPr lang="de-DE" sz="1050" dirty="0" smtClean="0"/>
              <a:t>La </a:t>
            </a:r>
            <a:r>
              <a:rPr lang="de-DE" sz="1050" dirty="0" err="1" smtClean="0"/>
              <a:t>Repubblica</a:t>
            </a:r>
            <a:r>
              <a:rPr lang="de-DE" sz="1050" dirty="0" smtClean="0"/>
              <a:t> – The Design </a:t>
            </a:r>
            <a:r>
              <a:rPr lang="de-DE" sz="1050" dirty="0" err="1" smtClean="0"/>
              <a:t>of</a:t>
            </a:r>
            <a:r>
              <a:rPr lang="de-DE" sz="1050" dirty="0" smtClean="0"/>
              <a:t> </a:t>
            </a:r>
            <a:r>
              <a:rPr lang="de-DE" sz="1050" dirty="0" err="1" smtClean="0"/>
              <a:t>Prosperity</a:t>
            </a:r>
            <a:endParaRPr lang="de-DE" sz="1050" dirty="0"/>
          </a:p>
        </p:txBody>
      </p:sp>
      <p:sp>
        <p:nvSpPr>
          <p:cNvPr id="10" name="Inhaltsplatzhalter 1"/>
          <p:cNvSpPr txBox="1">
            <a:spLocks/>
          </p:cNvSpPr>
          <p:nvPr/>
        </p:nvSpPr>
        <p:spPr>
          <a:xfrm>
            <a:off x="152401" y="66055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extLst>
      <p:ext uri="{BB962C8B-B14F-4D97-AF65-F5344CB8AC3E}">
        <p14:creationId xmlns:p14="http://schemas.microsoft.com/office/powerpoint/2010/main" val="1378639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rot="16200000">
            <a:off x="8287607" y="5553075"/>
            <a:ext cx="1501775" cy="254000"/>
          </a:xfrm>
          <a:prstGeom prst="rect">
            <a:avLst/>
          </a:prstGeom>
        </p:spPr>
        <p:txBody>
          <a:bodyPr>
            <a:spAutoFit/>
          </a:bodyPr>
          <a:lstStyle/>
          <a:p>
            <a:pPr>
              <a:defRPr/>
            </a:pPr>
            <a:r>
              <a:rPr lang="de-DE" sz="1050" dirty="0" err="1" smtClean="0"/>
              <a:t>Bansky</a:t>
            </a:r>
            <a:endParaRPr lang="de-DE" sz="1050" dirty="0"/>
          </a:p>
        </p:txBody>
      </p:sp>
      <p:pic>
        <p:nvPicPr>
          <p:cNvPr id="119811" name="Picture 2" descr="http://farm2.static.flickr.com/1077/601948313_0d8287523c.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17514"/>
            <a:ext cx="4511675"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thefungus.files.wordpress.com/2007/11/coins.jpg"/>
          <p:cNvPicPr>
            <a:picLocks noChangeAspect="1" noChangeArrowheads="1"/>
          </p:cNvPicPr>
          <p:nvPr/>
        </p:nvPicPr>
        <p:blipFill>
          <a:blip r:embed="rId3" cstate="print"/>
          <a:srcRect/>
          <a:stretch>
            <a:fillRect/>
          </a:stretch>
        </p:blipFill>
        <p:spPr bwMode="auto">
          <a:xfrm>
            <a:off x="4861550" y="3524764"/>
            <a:ext cx="3912923" cy="2935761"/>
          </a:xfrm>
          <a:prstGeom prst="rect">
            <a:avLst/>
          </a:prstGeom>
          <a:noFill/>
          <a:ln w="9525">
            <a:noFill/>
            <a:miter lim="800000"/>
            <a:headEnd/>
            <a:tailEnd/>
          </a:ln>
        </p:spPr>
      </p:pic>
      <p:pic>
        <p:nvPicPr>
          <p:cNvPr id="6" name="Picture 2" descr="http://www.getoutdoors.com/goblog/uploads/skiglovejacket.jpg"/>
          <p:cNvPicPr>
            <a:picLocks noChangeAspect="1" noChangeArrowheads="1"/>
          </p:cNvPicPr>
          <p:nvPr/>
        </p:nvPicPr>
        <p:blipFill>
          <a:blip r:embed="rId4" cstate="print"/>
          <a:srcRect/>
          <a:stretch>
            <a:fillRect/>
          </a:stretch>
        </p:blipFill>
        <p:spPr bwMode="auto">
          <a:xfrm>
            <a:off x="5622002" y="171641"/>
            <a:ext cx="2493718" cy="3252598"/>
          </a:xfrm>
          <a:prstGeom prst="rect">
            <a:avLst/>
          </a:prstGeom>
          <a:noFill/>
          <a:ln w="9525">
            <a:noFill/>
            <a:miter lim="800000"/>
            <a:headEnd/>
            <a:tailEnd/>
          </a:ln>
        </p:spPr>
      </p:pic>
      <p:sp>
        <p:nvSpPr>
          <p:cNvPr id="8" name="Rechteck 7"/>
          <p:cNvSpPr/>
          <p:nvPr/>
        </p:nvSpPr>
        <p:spPr>
          <a:xfrm rot="16200000">
            <a:off x="7580543" y="1604616"/>
            <a:ext cx="2287588" cy="25400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err="1" smtClean="0">
                <a:ln>
                  <a:noFill/>
                </a:ln>
                <a:solidFill>
                  <a:sysClr val="windowText" lastClr="000000"/>
                </a:solidFill>
                <a:effectLst/>
                <a:uLnTx/>
                <a:uFillTx/>
              </a:rPr>
              <a:t>Margiela</a:t>
            </a:r>
            <a:endParaRPr kumimoji="0" lang="de-DE" sz="1050" b="0" i="0" u="none" strike="noStrike" kern="0" cap="none" spc="0" normalizeH="0" baseline="0" noProof="0" dirty="0">
              <a:ln>
                <a:noFill/>
              </a:ln>
              <a:solidFill>
                <a:sysClr val="windowText" lastClr="000000"/>
              </a:solidFill>
              <a:effectLst/>
              <a:uLnTx/>
              <a:uFillTx/>
            </a:endParaRPr>
          </a:p>
        </p:txBody>
      </p:sp>
      <p:sp>
        <p:nvSpPr>
          <p:cNvPr id="9" name="Rechteck 8"/>
          <p:cNvSpPr/>
          <p:nvPr/>
        </p:nvSpPr>
        <p:spPr>
          <a:xfrm rot="16200000">
            <a:off x="-1016794" y="5160169"/>
            <a:ext cx="2287588" cy="254000"/>
          </a:xfrm>
          <a:prstGeom prst="rect">
            <a:avLst/>
          </a:prstGeom>
        </p:spPr>
        <p:txBody>
          <a:bodyPr>
            <a:spAutoFit/>
          </a:bodyPr>
          <a:lstStyle/>
          <a:p>
            <a:pPr>
              <a:defRPr/>
            </a:pPr>
            <a:r>
              <a:rPr lang="de-DE" sz="1050" dirty="0" err="1" smtClean="0"/>
              <a:t>Margiela</a:t>
            </a:r>
            <a:endParaRPr lang="de-DE" sz="1050" dirty="0"/>
          </a:p>
        </p:txBody>
      </p:sp>
    </p:spTree>
    <p:extLst>
      <p:ext uri="{BB962C8B-B14F-4D97-AF65-F5344CB8AC3E}">
        <p14:creationId xmlns:p14="http://schemas.microsoft.com/office/powerpoint/2010/main" val="3475602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newsone.com/files/2008/11/la_tai4-1.jpg"/>
          <p:cNvPicPr>
            <a:picLocks noChangeAspect="1" noChangeArrowheads="1"/>
          </p:cNvPicPr>
          <p:nvPr/>
        </p:nvPicPr>
        <p:blipFill>
          <a:blip r:embed="rId2" cstate="print"/>
          <a:srcRect/>
          <a:stretch>
            <a:fillRect/>
          </a:stretch>
        </p:blipFill>
        <p:spPr bwMode="auto">
          <a:xfrm>
            <a:off x="762000" y="1042987"/>
            <a:ext cx="7620000" cy="4772025"/>
          </a:xfrm>
          <a:prstGeom prst="rect">
            <a:avLst/>
          </a:prstGeom>
          <a:noFill/>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err="1" smtClean="0"/>
              <a:t>Bansky</a:t>
            </a:r>
            <a:endParaRPr lang="de-DE" sz="1050" dirty="0"/>
          </a:p>
        </p:txBody>
      </p:sp>
      <p:sp>
        <p:nvSpPr>
          <p:cNvPr id="5" name="Inhaltsplatzhalter 1"/>
          <p:cNvSpPr txBox="1">
            <a:spLocks/>
          </p:cNvSpPr>
          <p:nvPr/>
        </p:nvSpPr>
        <p:spPr>
          <a:xfrm>
            <a:off x="1" y="6529334"/>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hteck 1"/>
          <p:cNvSpPr>
            <a:spLocks noChangeArrowheads="1"/>
          </p:cNvSpPr>
          <p:nvPr/>
        </p:nvSpPr>
        <p:spPr bwMode="auto">
          <a:xfrm>
            <a:off x="474663" y="1350963"/>
            <a:ext cx="825341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400" b="1">
                <a:latin typeface="Arial Black" pitchFamily="34" charset="0"/>
              </a:rPr>
              <a:t>18% WORLD POPULATION</a:t>
            </a:r>
          </a:p>
          <a:p>
            <a:pPr algn="ctr"/>
            <a:r>
              <a:rPr lang="en-US" sz="4400" b="1">
                <a:latin typeface="Arial Black" pitchFamily="34" charset="0"/>
              </a:rPr>
              <a:t>(ca. 800 Mil)</a:t>
            </a:r>
          </a:p>
          <a:p>
            <a:pPr algn="ctr"/>
            <a:endParaRPr lang="en-US" sz="4400" b="1">
              <a:latin typeface="Arial Black" pitchFamily="34" charset="0"/>
            </a:endParaRPr>
          </a:p>
          <a:p>
            <a:pPr algn="ctr"/>
            <a:endParaRPr lang="en-US" sz="4400" b="1">
              <a:latin typeface="Arial Black" pitchFamily="34" charset="0"/>
            </a:endParaRPr>
          </a:p>
          <a:p>
            <a:pPr algn="ctr"/>
            <a:endParaRPr lang="en-US" sz="4400" b="1">
              <a:latin typeface="Arial Black" pitchFamily="34" charset="0"/>
            </a:endParaRPr>
          </a:p>
          <a:p>
            <a:pPr algn="ctr"/>
            <a:r>
              <a:rPr lang="en-US" sz="4400" b="1">
                <a:latin typeface="Arial Black" pitchFamily="34" charset="0"/>
              </a:rPr>
              <a:t>83% GLOBAL INCOME</a:t>
            </a:r>
          </a:p>
        </p:txBody>
      </p:sp>
      <p:sp>
        <p:nvSpPr>
          <p:cNvPr id="67587" name="Pfeil nach unten 2"/>
          <p:cNvSpPr>
            <a:spLocks noChangeArrowheads="1"/>
          </p:cNvSpPr>
          <p:nvPr/>
        </p:nvSpPr>
        <p:spPr bwMode="auto">
          <a:xfrm>
            <a:off x="4248150" y="2889250"/>
            <a:ext cx="647700" cy="1079500"/>
          </a:xfrm>
          <a:prstGeom prst="downArrow">
            <a:avLst>
              <a:gd name="adj1" fmla="val 50000"/>
              <a:gd name="adj2" fmla="val 50000"/>
            </a:avLst>
          </a:prstGeom>
          <a:solidFill>
            <a:srgbClr val="A80000"/>
          </a:solidFill>
          <a:ln w="9525" algn="ctr">
            <a:solidFill>
              <a:srgbClr val="C2660A"/>
            </a:solidFill>
            <a:round/>
            <a:headEnd/>
            <a:tailEnd/>
          </a:ln>
        </p:spPr>
        <p:txBody>
          <a:bodyPr/>
          <a:lstStyle/>
          <a:p>
            <a:pPr algn="ctr"/>
            <a:endParaRPr lang="de-DE"/>
          </a:p>
        </p:txBody>
      </p:sp>
    </p:spTree>
    <p:extLst>
      <p:ext uri="{BB962C8B-B14F-4D97-AF65-F5344CB8AC3E}">
        <p14:creationId xmlns:p14="http://schemas.microsoft.com/office/powerpoint/2010/main" val="1936677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hteck 1"/>
          <p:cNvSpPr>
            <a:spLocks noChangeArrowheads="1"/>
          </p:cNvSpPr>
          <p:nvPr/>
        </p:nvSpPr>
        <p:spPr bwMode="auto">
          <a:xfrm>
            <a:off x="444500" y="1228725"/>
            <a:ext cx="8255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400" b="1">
                <a:latin typeface="Arial Black" pitchFamily="34" charset="0"/>
              </a:rPr>
              <a:t>82% WORLD POPULATION</a:t>
            </a:r>
          </a:p>
          <a:p>
            <a:pPr algn="ctr"/>
            <a:r>
              <a:rPr lang="en-US" sz="4400" b="1">
                <a:latin typeface="Arial Black" pitchFamily="34" charset="0"/>
              </a:rPr>
              <a:t>(ca. 5 Bn)</a:t>
            </a:r>
          </a:p>
          <a:p>
            <a:pPr algn="ctr"/>
            <a:endParaRPr lang="en-US" sz="4800" b="1"/>
          </a:p>
          <a:p>
            <a:pPr algn="ctr"/>
            <a:endParaRPr lang="en-US" sz="4800" b="1"/>
          </a:p>
          <a:p>
            <a:pPr algn="ctr"/>
            <a:endParaRPr lang="en-US" sz="4800" b="1"/>
          </a:p>
          <a:p>
            <a:pPr algn="ctr"/>
            <a:r>
              <a:rPr lang="en-US" sz="4800" b="1">
                <a:latin typeface="Arial Black" pitchFamily="34" charset="0"/>
              </a:rPr>
              <a:t>17% GLOBAL INCOME</a:t>
            </a:r>
          </a:p>
        </p:txBody>
      </p:sp>
      <p:sp>
        <p:nvSpPr>
          <p:cNvPr id="68611" name="Pfeil nach unten 2"/>
          <p:cNvSpPr>
            <a:spLocks noChangeArrowheads="1"/>
          </p:cNvSpPr>
          <p:nvPr/>
        </p:nvSpPr>
        <p:spPr bwMode="auto">
          <a:xfrm>
            <a:off x="4248150" y="2889250"/>
            <a:ext cx="647700" cy="1079500"/>
          </a:xfrm>
          <a:prstGeom prst="downArrow">
            <a:avLst>
              <a:gd name="adj1" fmla="val 50000"/>
              <a:gd name="adj2" fmla="val 50000"/>
            </a:avLst>
          </a:prstGeom>
          <a:solidFill>
            <a:srgbClr val="A80000"/>
          </a:solidFill>
          <a:ln w="9525" algn="ctr">
            <a:solidFill>
              <a:srgbClr val="C2660A"/>
            </a:solidFill>
            <a:round/>
            <a:headEnd/>
            <a:tailEnd/>
          </a:ln>
        </p:spPr>
        <p:txBody>
          <a:bodyPr/>
          <a:lstStyle/>
          <a:p>
            <a:pPr algn="ctr"/>
            <a:endParaRPr lang="de-DE"/>
          </a:p>
        </p:txBody>
      </p:sp>
    </p:spTree>
    <p:extLst>
      <p:ext uri="{BB962C8B-B14F-4D97-AF65-F5344CB8AC3E}">
        <p14:creationId xmlns:p14="http://schemas.microsoft.com/office/powerpoint/2010/main" val="1062107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8" name="Picture 4" descr="http://hybridsnick.files.wordpress.com/2008/07/banksy1.jpg"/>
          <p:cNvPicPr>
            <a:picLocks noChangeAspect="1" noChangeArrowheads="1"/>
          </p:cNvPicPr>
          <p:nvPr/>
        </p:nvPicPr>
        <p:blipFill>
          <a:blip r:embed="rId2" cstate="print"/>
          <a:srcRect/>
          <a:stretch>
            <a:fillRect/>
          </a:stretch>
        </p:blipFill>
        <p:spPr bwMode="auto">
          <a:xfrm>
            <a:off x="995362" y="332656"/>
            <a:ext cx="7153275" cy="5486400"/>
          </a:xfrm>
          <a:prstGeom prst="rect">
            <a:avLst/>
          </a:prstGeom>
          <a:noFill/>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err="1" smtClean="0"/>
              <a:t>Bansky</a:t>
            </a:r>
            <a:endParaRPr lang="de-DE" sz="105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feld 1"/>
          <p:cNvSpPr txBox="1">
            <a:spLocks noChangeArrowheads="1"/>
          </p:cNvSpPr>
          <p:nvPr/>
        </p:nvSpPr>
        <p:spPr bwMode="auto">
          <a:xfrm>
            <a:off x="685800" y="332656"/>
            <a:ext cx="82822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e-DE" sz="3600" dirty="0">
                <a:latin typeface="Arial Black" pitchFamily="34" charset="0"/>
              </a:rPr>
              <a:t>…</a:t>
            </a:r>
            <a:r>
              <a:rPr lang="de-DE" sz="3600" dirty="0" err="1">
                <a:latin typeface="Arial Black" pitchFamily="34" charset="0"/>
              </a:rPr>
              <a:t>indeed</a:t>
            </a:r>
            <a:r>
              <a:rPr lang="de-DE" sz="3600" dirty="0">
                <a:latin typeface="Arial Black" pitchFamily="34" charset="0"/>
              </a:rPr>
              <a:t> </a:t>
            </a:r>
            <a:r>
              <a:rPr lang="de-DE" sz="3600" dirty="0" err="1" smtClean="0">
                <a:latin typeface="Arial Black" pitchFamily="34" charset="0"/>
              </a:rPr>
              <a:t>we</a:t>
            </a:r>
            <a:r>
              <a:rPr lang="de-DE" sz="3600" dirty="0" smtClean="0">
                <a:latin typeface="Arial Black" pitchFamily="34" charset="0"/>
              </a:rPr>
              <a:t> will </a:t>
            </a:r>
            <a:r>
              <a:rPr lang="de-DE" sz="3600" dirty="0" err="1" smtClean="0">
                <a:latin typeface="Arial Black" pitchFamily="34" charset="0"/>
              </a:rPr>
              <a:t>have</a:t>
            </a:r>
            <a:r>
              <a:rPr lang="de-DE" sz="3600" dirty="0" smtClean="0">
                <a:latin typeface="Arial Black" pitchFamily="34" charset="0"/>
              </a:rPr>
              <a:t> </a:t>
            </a:r>
            <a:r>
              <a:rPr lang="de-DE" sz="3600" dirty="0" err="1" smtClean="0">
                <a:latin typeface="Arial Black" pitchFamily="34" charset="0"/>
              </a:rPr>
              <a:t>to</a:t>
            </a:r>
            <a:r>
              <a:rPr lang="de-DE" sz="3600" dirty="0" smtClean="0">
                <a:latin typeface="Arial Black" pitchFamily="34" charset="0"/>
              </a:rPr>
              <a:t> </a:t>
            </a:r>
            <a:r>
              <a:rPr lang="de-DE" sz="3600" dirty="0" err="1" smtClean="0">
                <a:latin typeface="Arial Black" pitchFamily="34" charset="0"/>
              </a:rPr>
              <a:t>change</a:t>
            </a:r>
            <a:endParaRPr lang="de-DE" sz="3600" dirty="0" smtClean="0">
              <a:latin typeface="Arial Black" pitchFamily="34" charset="0"/>
            </a:endParaRPr>
          </a:p>
          <a:p>
            <a:pPr eaLnBrk="1" hangingPunct="1"/>
            <a:r>
              <a:rPr lang="de-DE" sz="3600" dirty="0" err="1" smtClean="0">
                <a:latin typeface="Arial Black" pitchFamily="34" charset="0"/>
              </a:rPr>
              <a:t>our</a:t>
            </a:r>
            <a:r>
              <a:rPr lang="de-DE" sz="3600" dirty="0" smtClean="0">
                <a:latin typeface="Arial Black" pitchFamily="34" charset="0"/>
              </a:rPr>
              <a:t> </a:t>
            </a:r>
            <a:r>
              <a:rPr lang="de-DE" sz="3600" dirty="0" err="1">
                <a:latin typeface="Arial Black" pitchFamily="34" charset="0"/>
              </a:rPr>
              <a:t>whole</a:t>
            </a:r>
            <a:r>
              <a:rPr lang="de-DE" sz="3600" dirty="0">
                <a:latin typeface="Arial Black" pitchFamily="34" charset="0"/>
              </a:rPr>
              <a:t> </a:t>
            </a:r>
            <a:r>
              <a:rPr lang="de-DE" sz="3600" dirty="0" err="1">
                <a:latin typeface="Arial Black" pitchFamily="34" charset="0"/>
              </a:rPr>
              <a:t>way</a:t>
            </a:r>
            <a:r>
              <a:rPr lang="de-DE" sz="3600" dirty="0">
                <a:latin typeface="Arial Black" pitchFamily="34" charset="0"/>
              </a:rPr>
              <a:t> </a:t>
            </a:r>
            <a:r>
              <a:rPr lang="de-DE" sz="3600" dirty="0" err="1">
                <a:latin typeface="Arial Black" pitchFamily="34" charset="0"/>
              </a:rPr>
              <a:t>of</a:t>
            </a:r>
            <a:r>
              <a:rPr lang="de-DE" sz="3600" dirty="0">
                <a:latin typeface="Arial Black" pitchFamily="34" charset="0"/>
              </a:rPr>
              <a:t> </a:t>
            </a:r>
            <a:r>
              <a:rPr lang="de-DE" sz="3600" dirty="0" err="1" smtClean="0">
                <a:latin typeface="Arial Black" pitchFamily="34" charset="0"/>
              </a:rPr>
              <a:t>life</a:t>
            </a:r>
            <a:r>
              <a:rPr lang="de-DE" sz="3600" dirty="0" smtClean="0">
                <a:latin typeface="Arial Black" pitchFamily="34" charset="0"/>
              </a:rPr>
              <a:t>…</a:t>
            </a:r>
            <a:endParaRPr lang="de-DE" sz="3600" dirty="0">
              <a:latin typeface="Arial Black" pitchFamily="34" charset="0"/>
            </a:endParaRPr>
          </a:p>
        </p:txBody>
      </p:sp>
      <p:pic>
        <p:nvPicPr>
          <p:cNvPr id="3" name="Picture 2" descr="http://blogs.telegraph.co.uk/news/files/2010/02/davidcame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568" y="1916832"/>
            <a:ext cx="6458863" cy="404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51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Simo\Pictures\Bilder bis 18.08.2010\BANSKY\crudeo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930" y="1310640"/>
            <a:ext cx="5692140" cy="423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489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Bild 1" descr="Beschreibung: http://www.scultura-italiana.com/Approfondimenti/Foto/Pistoletto%20%20-%20Venere%20degli%20stracci%20(19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933" y="764704"/>
            <a:ext cx="6502133"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737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14"/>
          <p:cNvGrpSpPr>
            <a:grpSpLocks/>
          </p:cNvGrpSpPr>
          <p:nvPr/>
        </p:nvGrpSpPr>
        <p:grpSpPr bwMode="auto">
          <a:xfrm>
            <a:off x="2852140" y="4676035"/>
            <a:ext cx="2943376" cy="744086"/>
            <a:chOff x="4055324" y="5019669"/>
            <a:chExt cx="1621844" cy="857256"/>
          </a:xfrm>
        </p:grpSpPr>
        <p:sp>
          <p:nvSpPr>
            <p:cNvPr id="133135" name="Pfeil nach rechts 12"/>
            <p:cNvSpPr>
              <a:spLocks noChangeArrowheads="1"/>
            </p:cNvSpPr>
            <p:nvPr/>
          </p:nvSpPr>
          <p:spPr bwMode="auto">
            <a:xfrm>
              <a:off x="4571997" y="5019669"/>
              <a:ext cx="1105171" cy="857256"/>
            </a:xfrm>
            <a:prstGeom prst="rightArrow">
              <a:avLst>
                <a:gd name="adj1" fmla="val 50000"/>
                <a:gd name="adj2" fmla="val 49998"/>
              </a:avLst>
            </a:prstGeom>
            <a:solidFill>
              <a:srgbClr val="A80000"/>
            </a:solidFill>
            <a:ln w="9525" algn="ctr">
              <a:noFill/>
              <a:round/>
              <a:headEnd/>
              <a:tailEnd/>
            </a:ln>
          </p:spPr>
          <p:txBody>
            <a:bodyPr/>
            <a:lstStyle/>
            <a:p>
              <a:pPr algn="ctr"/>
              <a:endParaRPr lang="de-DE"/>
            </a:p>
          </p:txBody>
        </p:sp>
        <p:sp>
          <p:nvSpPr>
            <p:cNvPr id="133136" name="Pfeil nach rechts 13"/>
            <p:cNvSpPr>
              <a:spLocks noChangeArrowheads="1"/>
            </p:cNvSpPr>
            <p:nvPr/>
          </p:nvSpPr>
          <p:spPr bwMode="auto">
            <a:xfrm rot="10800000">
              <a:off x="4055324" y="5019669"/>
              <a:ext cx="1087346" cy="857256"/>
            </a:xfrm>
            <a:prstGeom prst="rightArrow">
              <a:avLst>
                <a:gd name="adj1" fmla="val 50000"/>
                <a:gd name="adj2" fmla="val 50002"/>
              </a:avLst>
            </a:prstGeom>
            <a:solidFill>
              <a:srgbClr val="A80000"/>
            </a:solidFill>
            <a:ln w="9525" algn="ctr">
              <a:noFill/>
              <a:round/>
              <a:headEnd/>
              <a:tailEnd/>
            </a:ln>
          </p:spPr>
          <p:txBody>
            <a:bodyPr/>
            <a:lstStyle/>
            <a:p>
              <a:pPr algn="ctr"/>
              <a:endParaRPr lang="de-DE"/>
            </a:p>
          </p:txBody>
        </p:sp>
      </p:grpSp>
      <p:grpSp>
        <p:nvGrpSpPr>
          <p:cNvPr id="5" name="Gruppieren 15"/>
          <p:cNvGrpSpPr>
            <a:grpSpLocks/>
          </p:cNvGrpSpPr>
          <p:nvPr/>
        </p:nvGrpSpPr>
        <p:grpSpPr bwMode="auto">
          <a:xfrm rot="19056275">
            <a:off x="2321235" y="3848095"/>
            <a:ext cx="1538434" cy="744086"/>
            <a:chOff x="4001329" y="5019669"/>
            <a:chExt cx="1712013" cy="857256"/>
          </a:xfrm>
        </p:grpSpPr>
        <p:sp>
          <p:nvSpPr>
            <p:cNvPr id="133133" name="Pfeil nach rechts 16"/>
            <p:cNvSpPr>
              <a:spLocks noChangeArrowheads="1"/>
            </p:cNvSpPr>
            <p:nvPr/>
          </p:nvSpPr>
          <p:spPr bwMode="auto">
            <a:xfrm>
              <a:off x="4572000" y="5019669"/>
              <a:ext cx="1141342" cy="857256"/>
            </a:xfrm>
            <a:prstGeom prst="rightArrow">
              <a:avLst>
                <a:gd name="adj1" fmla="val 50000"/>
                <a:gd name="adj2" fmla="val 50001"/>
              </a:avLst>
            </a:prstGeom>
            <a:solidFill>
              <a:srgbClr val="A80000"/>
            </a:solidFill>
            <a:ln w="9525" algn="ctr">
              <a:noFill/>
              <a:round/>
              <a:headEnd/>
              <a:tailEnd/>
            </a:ln>
          </p:spPr>
          <p:txBody>
            <a:bodyPr/>
            <a:lstStyle/>
            <a:p>
              <a:pPr algn="ctr"/>
              <a:endParaRPr lang="de-DE"/>
            </a:p>
          </p:txBody>
        </p:sp>
        <p:sp>
          <p:nvSpPr>
            <p:cNvPr id="133134" name="Pfeil nach rechts 17"/>
            <p:cNvSpPr>
              <a:spLocks noChangeArrowheads="1"/>
            </p:cNvSpPr>
            <p:nvPr/>
          </p:nvSpPr>
          <p:spPr bwMode="auto">
            <a:xfrm rot="10800000">
              <a:off x="4001329" y="5019669"/>
              <a:ext cx="1141342" cy="857256"/>
            </a:xfrm>
            <a:prstGeom prst="rightArrow">
              <a:avLst>
                <a:gd name="adj1" fmla="val 50000"/>
                <a:gd name="adj2" fmla="val 50001"/>
              </a:avLst>
            </a:prstGeom>
            <a:solidFill>
              <a:srgbClr val="A80000"/>
            </a:solidFill>
            <a:ln w="9525" algn="ctr">
              <a:noFill/>
              <a:round/>
              <a:headEnd/>
              <a:tailEnd/>
            </a:ln>
          </p:spPr>
          <p:txBody>
            <a:bodyPr/>
            <a:lstStyle/>
            <a:p>
              <a:pPr algn="ctr"/>
              <a:endParaRPr lang="de-DE"/>
            </a:p>
          </p:txBody>
        </p:sp>
      </p:grpSp>
      <p:grpSp>
        <p:nvGrpSpPr>
          <p:cNvPr id="6" name="Gruppieren 18"/>
          <p:cNvGrpSpPr>
            <a:grpSpLocks/>
          </p:cNvGrpSpPr>
          <p:nvPr/>
        </p:nvGrpSpPr>
        <p:grpSpPr bwMode="auto">
          <a:xfrm rot="2698510">
            <a:off x="4830562" y="3834622"/>
            <a:ext cx="1538434" cy="744086"/>
            <a:chOff x="4001329" y="5019669"/>
            <a:chExt cx="1712013" cy="857256"/>
          </a:xfrm>
        </p:grpSpPr>
        <p:sp>
          <p:nvSpPr>
            <p:cNvPr id="133131" name="Pfeil nach rechts 19"/>
            <p:cNvSpPr>
              <a:spLocks noChangeArrowheads="1"/>
            </p:cNvSpPr>
            <p:nvPr/>
          </p:nvSpPr>
          <p:spPr bwMode="auto">
            <a:xfrm>
              <a:off x="4572000" y="5019669"/>
              <a:ext cx="1141342" cy="857256"/>
            </a:xfrm>
            <a:prstGeom prst="rightArrow">
              <a:avLst>
                <a:gd name="adj1" fmla="val 50000"/>
                <a:gd name="adj2" fmla="val 50001"/>
              </a:avLst>
            </a:prstGeom>
            <a:solidFill>
              <a:srgbClr val="A80000"/>
            </a:solidFill>
            <a:ln w="9525" algn="ctr">
              <a:noFill/>
              <a:round/>
              <a:headEnd/>
              <a:tailEnd/>
            </a:ln>
          </p:spPr>
          <p:txBody>
            <a:bodyPr/>
            <a:lstStyle/>
            <a:p>
              <a:pPr algn="ctr"/>
              <a:endParaRPr lang="de-DE"/>
            </a:p>
          </p:txBody>
        </p:sp>
        <p:sp>
          <p:nvSpPr>
            <p:cNvPr id="133132" name="Pfeil nach rechts 20"/>
            <p:cNvSpPr>
              <a:spLocks noChangeArrowheads="1"/>
            </p:cNvSpPr>
            <p:nvPr/>
          </p:nvSpPr>
          <p:spPr bwMode="auto">
            <a:xfrm rot="10800000">
              <a:off x="4001329" y="5019669"/>
              <a:ext cx="1141342" cy="857256"/>
            </a:xfrm>
            <a:prstGeom prst="rightArrow">
              <a:avLst>
                <a:gd name="adj1" fmla="val 50000"/>
                <a:gd name="adj2" fmla="val 50001"/>
              </a:avLst>
            </a:prstGeom>
            <a:solidFill>
              <a:srgbClr val="A80000"/>
            </a:solidFill>
            <a:ln w="9525" algn="ctr">
              <a:noFill/>
              <a:round/>
              <a:headEnd/>
              <a:tailEnd/>
            </a:ln>
          </p:spPr>
          <p:txBody>
            <a:bodyPr/>
            <a:lstStyle/>
            <a:p>
              <a:pPr algn="ctr"/>
              <a:endParaRPr lang="de-DE"/>
            </a:p>
          </p:txBody>
        </p:sp>
      </p:grpSp>
      <p:sp>
        <p:nvSpPr>
          <p:cNvPr id="17"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8" name="Textfeld 7"/>
          <p:cNvSpPr txBox="1"/>
          <p:nvPr/>
        </p:nvSpPr>
        <p:spPr>
          <a:xfrm>
            <a:off x="3660249" y="3265476"/>
            <a:ext cx="1327158" cy="646331"/>
          </a:xfrm>
          <a:prstGeom prst="rect">
            <a:avLst/>
          </a:prstGeom>
          <a:noFill/>
        </p:spPr>
        <p:txBody>
          <a:bodyPr wrap="none" rtlCol="0">
            <a:spAutoFit/>
          </a:bodyPr>
          <a:lstStyle/>
          <a:p>
            <a:r>
              <a:rPr lang="de-DE" sz="3600" dirty="0" smtClean="0">
                <a:latin typeface="Bodoni MT Black" pitchFamily="18" charset="0"/>
              </a:rPr>
              <a:t>Food</a:t>
            </a:r>
            <a:endParaRPr lang="de-DE" sz="3600" dirty="0">
              <a:latin typeface="Bodoni MT Black" pitchFamily="18" charset="0"/>
            </a:endParaRPr>
          </a:p>
        </p:txBody>
      </p:sp>
      <p:sp>
        <p:nvSpPr>
          <p:cNvPr id="19" name="Textfeld 18"/>
          <p:cNvSpPr txBox="1"/>
          <p:nvPr/>
        </p:nvSpPr>
        <p:spPr>
          <a:xfrm>
            <a:off x="5720686" y="4667775"/>
            <a:ext cx="2159566" cy="646331"/>
          </a:xfrm>
          <a:prstGeom prst="rect">
            <a:avLst/>
          </a:prstGeom>
          <a:noFill/>
        </p:spPr>
        <p:txBody>
          <a:bodyPr wrap="none" rtlCol="0">
            <a:spAutoFit/>
          </a:bodyPr>
          <a:lstStyle/>
          <a:p>
            <a:r>
              <a:rPr lang="de-DE" sz="3600" dirty="0" err="1" smtClean="0">
                <a:latin typeface="Bodoni MT Black" pitchFamily="18" charset="0"/>
              </a:rPr>
              <a:t>Clothing</a:t>
            </a:r>
            <a:endParaRPr lang="de-DE" sz="3600" dirty="0">
              <a:latin typeface="Bodoni MT Black" pitchFamily="18" charset="0"/>
            </a:endParaRPr>
          </a:p>
        </p:txBody>
      </p:sp>
      <p:sp>
        <p:nvSpPr>
          <p:cNvPr id="20" name="Textfeld 19"/>
          <p:cNvSpPr txBox="1"/>
          <p:nvPr/>
        </p:nvSpPr>
        <p:spPr>
          <a:xfrm>
            <a:off x="1013017" y="4676797"/>
            <a:ext cx="1856598" cy="646331"/>
          </a:xfrm>
          <a:prstGeom prst="rect">
            <a:avLst/>
          </a:prstGeom>
          <a:noFill/>
        </p:spPr>
        <p:txBody>
          <a:bodyPr wrap="none" rtlCol="0">
            <a:spAutoFit/>
          </a:bodyPr>
          <a:lstStyle/>
          <a:p>
            <a:r>
              <a:rPr lang="de-DE" sz="3600" dirty="0" err="1" smtClean="0">
                <a:latin typeface="Bodoni MT Black" pitchFamily="18" charset="0"/>
              </a:rPr>
              <a:t>Shelter</a:t>
            </a:r>
            <a:endParaRPr lang="de-DE" sz="3600" dirty="0">
              <a:latin typeface="Bodoni MT Black" pitchFamily="18" charset="0"/>
            </a:endParaRPr>
          </a:p>
        </p:txBody>
      </p:sp>
      <p:sp>
        <p:nvSpPr>
          <p:cNvPr id="9" name="Ellipse 8"/>
          <p:cNvSpPr/>
          <p:nvPr/>
        </p:nvSpPr>
        <p:spPr>
          <a:xfrm>
            <a:off x="161664" y="2276872"/>
            <a:ext cx="8763000" cy="39777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p:cNvSpPr txBox="1"/>
          <p:nvPr/>
        </p:nvSpPr>
        <p:spPr>
          <a:xfrm>
            <a:off x="2496770" y="2265025"/>
            <a:ext cx="4092787" cy="1323439"/>
          </a:xfrm>
          <a:prstGeom prst="rect">
            <a:avLst/>
          </a:prstGeom>
          <a:noFill/>
        </p:spPr>
        <p:txBody>
          <a:bodyPr wrap="none" rtlCol="0">
            <a:spAutoFit/>
          </a:bodyPr>
          <a:lstStyle/>
          <a:p>
            <a:r>
              <a:rPr lang="de-DE" sz="8000" dirty="0" smtClean="0">
                <a:latin typeface="Bodoni MT Black" pitchFamily="18" charset="0"/>
              </a:rPr>
              <a:t>Culture</a:t>
            </a:r>
            <a:endParaRPr lang="de-DE" sz="8000" dirty="0">
              <a:latin typeface="Bodoni MT Black" pitchFamily="18" charset="0"/>
            </a:endParaRPr>
          </a:p>
        </p:txBody>
      </p:sp>
      <p:sp>
        <p:nvSpPr>
          <p:cNvPr id="13" name="Ellipse 12"/>
          <p:cNvSpPr/>
          <p:nvPr/>
        </p:nvSpPr>
        <p:spPr>
          <a:xfrm>
            <a:off x="-108520" y="404665"/>
            <a:ext cx="9252519" cy="62985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p:cNvSpPr txBox="1"/>
          <p:nvPr/>
        </p:nvSpPr>
        <p:spPr>
          <a:xfrm>
            <a:off x="2141752" y="836711"/>
            <a:ext cx="4860498" cy="1323439"/>
          </a:xfrm>
          <a:prstGeom prst="rect">
            <a:avLst/>
          </a:prstGeom>
          <a:noFill/>
        </p:spPr>
        <p:txBody>
          <a:bodyPr wrap="none" rtlCol="0">
            <a:spAutoFit/>
          </a:bodyPr>
          <a:lstStyle/>
          <a:p>
            <a:r>
              <a:rPr lang="de-DE" sz="8000" dirty="0" smtClean="0">
                <a:latin typeface="Bodoni MT Black" pitchFamily="18" charset="0"/>
              </a:rPr>
              <a:t>Economy</a:t>
            </a:r>
            <a:endParaRPr lang="de-DE" sz="8000" dirty="0">
              <a:latin typeface="Bodoni MT Black" pitchFamily="18" charset="0"/>
            </a:endParaRPr>
          </a:p>
        </p:txBody>
      </p:sp>
      <p:sp>
        <p:nvSpPr>
          <p:cNvPr id="28" name="Textfeld 27"/>
          <p:cNvSpPr txBox="1"/>
          <p:nvPr/>
        </p:nvSpPr>
        <p:spPr>
          <a:xfrm>
            <a:off x="3279810" y="5048078"/>
            <a:ext cx="2598468" cy="1323439"/>
          </a:xfrm>
          <a:prstGeom prst="rect">
            <a:avLst/>
          </a:prstGeom>
          <a:noFill/>
        </p:spPr>
        <p:txBody>
          <a:bodyPr wrap="none" rtlCol="0">
            <a:spAutoFit/>
          </a:bodyPr>
          <a:lstStyle/>
          <a:p>
            <a:r>
              <a:rPr lang="de-DE" sz="8000" dirty="0" smtClean="0">
                <a:latin typeface="Bodoni MT Black" pitchFamily="18" charset="0"/>
              </a:rPr>
              <a:t>ART</a:t>
            </a:r>
            <a:endParaRPr lang="de-DE" sz="8000" dirty="0">
              <a:latin typeface="Bodoni MT Black" pitchFamily="18" charset="0"/>
            </a:endParaRPr>
          </a:p>
        </p:txBody>
      </p:sp>
    </p:spTree>
    <p:extLst>
      <p:ext uri="{BB962C8B-B14F-4D97-AF65-F5344CB8AC3E}">
        <p14:creationId xmlns:p14="http://schemas.microsoft.com/office/powerpoint/2010/main" val="1810036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Podium discu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500063"/>
            <a:ext cx="4286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Picture 4" descr="http://www.thedesignofprosperity.se/pict/ahaga/se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000250"/>
            <a:ext cx="4286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6" descr="Spea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3500438"/>
            <a:ext cx="4286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Rechteck 10"/>
          <p:cNvSpPr>
            <a:spLocks noChangeArrowheads="1"/>
          </p:cNvSpPr>
          <p:nvPr/>
        </p:nvSpPr>
        <p:spPr bwMode="auto">
          <a:xfrm>
            <a:off x="285750" y="5000625"/>
            <a:ext cx="857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latin typeface="Antique Oakland" pitchFamily="34" charset="0"/>
              </a:rPr>
              <a:t>More than </a:t>
            </a:r>
            <a:r>
              <a:rPr lang="en-US" b="1">
                <a:solidFill>
                  <a:srgbClr val="C00000"/>
                </a:solidFill>
                <a:latin typeface="Antique Oakland" pitchFamily="34" charset="0"/>
              </a:rPr>
              <a:t>700 people</a:t>
            </a:r>
            <a:r>
              <a:rPr lang="en-US" b="1">
                <a:latin typeface="Antique Oakland" pitchFamily="34" charset="0"/>
              </a:rPr>
              <a:t>, including </a:t>
            </a:r>
            <a:r>
              <a:rPr lang="en-US" b="1">
                <a:solidFill>
                  <a:srgbClr val="C00000"/>
                </a:solidFill>
                <a:latin typeface="Antique Oakland" pitchFamily="34" charset="0"/>
              </a:rPr>
              <a:t>300 delegates of companies and organizations</a:t>
            </a:r>
            <a:r>
              <a:rPr lang="en-US" b="1">
                <a:latin typeface="Antique Oakland" pitchFamily="34" charset="0"/>
              </a:rPr>
              <a:t>, and more than </a:t>
            </a:r>
            <a:r>
              <a:rPr lang="en-US" b="1">
                <a:solidFill>
                  <a:srgbClr val="C00000"/>
                </a:solidFill>
                <a:latin typeface="Antique Oakland" pitchFamily="34" charset="0"/>
              </a:rPr>
              <a:t>50 international scholars </a:t>
            </a:r>
            <a:r>
              <a:rPr lang="en-US" b="1">
                <a:latin typeface="Antique Oakland" pitchFamily="34" charset="0"/>
              </a:rPr>
              <a:t>attended  TDP conference on November 7, 2006 </a:t>
            </a:r>
            <a:endParaRPr lang="de-DE" b="1">
              <a:latin typeface="Antique Oakland" pitchFamily="34" charset="0"/>
            </a:endParaRPr>
          </a:p>
        </p:txBody>
      </p:sp>
    </p:spTree>
    <p:extLst>
      <p:ext uri="{BB962C8B-B14F-4D97-AF65-F5344CB8AC3E}">
        <p14:creationId xmlns:p14="http://schemas.microsoft.com/office/powerpoint/2010/main" val="1889541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agular.de/nali/bilder2/hambur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275" y="646113"/>
            <a:ext cx="50101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feld 1"/>
          <p:cNvSpPr txBox="1">
            <a:spLocks noChangeArrowheads="1"/>
          </p:cNvSpPr>
          <p:nvPr/>
        </p:nvSpPr>
        <p:spPr bwMode="auto">
          <a:xfrm rot="1856244">
            <a:off x="5632450" y="1066800"/>
            <a:ext cx="1917700" cy="101600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de-DE" sz="6000" b="1"/>
              <a:t>200 $</a:t>
            </a:r>
          </a:p>
        </p:txBody>
      </p:sp>
      <p:sp>
        <p:nvSpPr>
          <p:cNvPr id="4" name="Rechteck 3"/>
          <p:cNvSpPr/>
          <p:nvPr/>
        </p:nvSpPr>
        <p:spPr>
          <a:xfrm rot="16200000">
            <a:off x="-1774825" y="4418013"/>
            <a:ext cx="3803650" cy="254000"/>
          </a:xfrm>
          <a:prstGeom prst="rect">
            <a:avLst/>
          </a:prstGeom>
        </p:spPr>
        <p:txBody>
          <a:bodyPr>
            <a:spAutoFit/>
          </a:bodyPr>
          <a:lstStyle/>
          <a:p>
            <a:pPr>
              <a:defRPr/>
            </a:pPr>
            <a:r>
              <a:rPr lang="de-DE" sz="1050" dirty="0"/>
              <a:t>Creative </a:t>
            </a:r>
            <a:r>
              <a:rPr lang="de-DE" sz="1050" dirty="0" err="1"/>
              <a:t>commons</a:t>
            </a:r>
            <a:endParaRPr lang="de-DE" sz="1050" dirty="0"/>
          </a:p>
        </p:txBody>
      </p:sp>
    </p:spTree>
    <p:extLst>
      <p:ext uri="{BB962C8B-B14F-4D97-AF65-F5344CB8AC3E}">
        <p14:creationId xmlns:p14="http://schemas.microsoft.com/office/powerpoint/2010/main" val="2545278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agular.de/nali/bilder2/hambur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275" y="646113"/>
            <a:ext cx="50101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feld 1"/>
          <p:cNvSpPr txBox="1">
            <a:spLocks noChangeArrowheads="1"/>
          </p:cNvSpPr>
          <p:nvPr/>
        </p:nvSpPr>
        <p:spPr bwMode="auto">
          <a:xfrm rot="1856244">
            <a:off x="5534025" y="1066800"/>
            <a:ext cx="2116138" cy="101600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de-DE" sz="6000" b="1"/>
              <a:t>0,99 $</a:t>
            </a:r>
          </a:p>
        </p:txBody>
      </p:sp>
      <p:sp>
        <p:nvSpPr>
          <p:cNvPr id="4" name="Rechteck 3"/>
          <p:cNvSpPr/>
          <p:nvPr/>
        </p:nvSpPr>
        <p:spPr>
          <a:xfrm rot="16200000">
            <a:off x="-1774825" y="4418013"/>
            <a:ext cx="3803650" cy="254000"/>
          </a:xfrm>
          <a:prstGeom prst="rect">
            <a:avLst/>
          </a:prstGeom>
        </p:spPr>
        <p:txBody>
          <a:bodyPr>
            <a:spAutoFit/>
          </a:bodyPr>
          <a:lstStyle/>
          <a:p>
            <a:pPr>
              <a:defRPr/>
            </a:pPr>
            <a:r>
              <a:rPr lang="de-DE" sz="1050" dirty="0"/>
              <a:t>Creative </a:t>
            </a:r>
            <a:r>
              <a:rPr lang="de-DE" sz="1050" dirty="0" err="1"/>
              <a:t>commons</a:t>
            </a:r>
            <a:endParaRPr lang="de-DE" sz="1050" dirty="0"/>
          </a:p>
        </p:txBody>
      </p:sp>
    </p:spTree>
    <p:extLst>
      <p:ext uri="{BB962C8B-B14F-4D97-AF65-F5344CB8AC3E}">
        <p14:creationId xmlns:p14="http://schemas.microsoft.com/office/powerpoint/2010/main" val="4015668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253898" y="548680"/>
            <a:ext cx="4572000" cy="2031325"/>
          </a:xfrm>
          <a:prstGeom prst="rect">
            <a:avLst/>
          </a:prstGeom>
        </p:spPr>
        <p:txBody>
          <a:bodyPr>
            <a:spAutoFit/>
          </a:bodyPr>
          <a:lstStyle/>
          <a:p>
            <a:pPr algn="ctr"/>
            <a:r>
              <a:rPr lang="en-GB" b="1" dirty="0"/>
              <a:t>The Design of New Prosperity and Better Lives:</a:t>
            </a:r>
            <a:endParaRPr lang="de-DE" dirty="0"/>
          </a:p>
          <a:p>
            <a:pPr algn="ctr"/>
            <a:r>
              <a:rPr lang="en-GB" b="1" dirty="0"/>
              <a:t>A Workshop for a </a:t>
            </a:r>
            <a:endParaRPr lang="de-DE" dirty="0"/>
          </a:p>
          <a:p>
            <a:pPr algn="ctr"/>
            <a:r>
              <a:rPr lang="en-GB" b="1" dirty="0"/>
              <a:t>“Food-Shelter-Clothes” Birth to Birth System.</a:t>
            </a:r>
            <a:endParaRPr lang="de-DE" dirty="0"/>
          </a:p>
          <a:p>
            <a:pPr algn="ctr"/>
            <a:r>
              <a:rPr lang="en-GB" b="1" dirty="0"/>
              <a:t> </a:t>
            </a:r>
            <a:endParaRPr lang="de-DE" dirty="0"/>
          </a:p>
          <a:p>
            <a:pPr algn="ctr"/>
            <a:r>
              <a:rPr lang="en-GB" b="1" dirty="0" err="1"/>
              <a:t>Cittadellarte</a:t>
            </a:r>
            <a:r>
              <a:rPr lang="en-GB" b="1" dirty="0"/>
              <a:t>, Biella, Italy</a:t>
            </a:r>
            <a:endParaRPr lang="de-DE" dirty="0"/>
          </a:p>
          <a:p>
            <a:pPr algn="ctr"/>
            <a:r>
              <a:rPr lang="en-GB" b="1" dirty="0"/>
              <a:t>15, 16, 17 (and 18) October 2010</a:t>
            </a:r>
            <a:endParaRPr lang="de-DE"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985" y="2996952"/>
            <a:ext cx="2606030" cy="253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390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02392" y="1128826"/>
            <a:ext cx="8964488" cy="5032147"/>
          </a:xfrm>
          <a:prstGeom prst="rect">
            <a:avLst/>
          </a:prstGeom>
        </p:spPr>
        <p:txBody>
          <a:bodyPr wrap="square">
            <a:spAutoFit/>
          </a:bodyPr>
          <a:lstStyle/>
          <a:p>
            <a:pPr>
              <a:lnSpc>
                <a:spcPct val="150000"/>
              </a:lnSpc>
            </a:pPr>
            <a:r>
              <a:rPr lang="en-GB" sz="1600" b="1" dirty="0">
                <a:latin typeface="Times New Roman"/>
                <a:ea typeface="Times New Roman"/>
                <a:cs typeface="Cambria"/>
              </a:rPr>
              <a:t>Delegates of London College of Fashion (LCF) University of the Arts, London</a:t>
            </a:r>
            <a:br>
              <a:rPr lang="en-GB" sz="1600" b="1" dirty="0">
                <a:latin typeface="Times New Roman"/>
                <a:ea typeface="Times New Roman"/>
                <a:cs typeface="Cambria"/>
              </a:rPr>
            </a:br>
            <a:r>
              <a:rPr lang="en-GB" sz="1600" dirty="0">
                <a:latin typeface="Times New Roman"/>
                <a:ea typeface="Times New Roman"/>
                <a:cs typeface="Cambria"/>
              </a:rPr>
              <a:t>Prof. Frances Corner, Head of the LCF, UK</a:t>
            </a:r>
            <a:br>
              <a:rPr lang="en-GB" sz="1600" dirty="0">
                <a:latin typeface="Times New Roman"/>
                <a:ea typeface="Times New Roman"/>
                <a:cs typeface="Cambria"/>
              </a:rPr>
            </a:br>
            <a:r>
              <a:rPr lang="en-GB" sz="1600" dirty="0">
                <a:latin typeface="Times New Roman"/>
                <a:ea typeface="Times New Roman"/>
                <a:cs typeface="Cambria"/>
              </a:rPr>
              <a:t>Prof. Sandy Black, </a:t>
            </a:r>
            <a:r>
              <a:rPr lang="en-GB" sz="1600" i="1" dirty="0">
                <a:latin typeface="Times New Roman"/>
                <a:ea typeface="Times New Roman"/>
                <a:cs typeface="Cambria"/>
              </a:rPr>
              <a:t>Professor </a:t>
            </a:r>
            <a:r>
              <a:rPr lang="en-GB" sz="1600" dirty="0">
                <a:latin typeface="Times New Roman"/>
                <a:ea typeface="Times New Roman"/>
                <a:cs typeface="Cambria"/>
              </a:rPr>
              <a:t>of Fashion and Textile Design and Technology, UK</a:t>
            </a:r>
            <a:endParaRPr lang="de-DE" sz="1400" dirty="0">
              <a:latin typeface="Cambria"/>
              <a:ea typeface="Times New Roman"/>
              <a:cs typeface="Cambria"/>
            </a:endParaRPr>
          </a:p>
          <a:p>
            <a:pPr>
              <a:lnSpc>
                <a:spcPct val="150000"/>
              </a:lnSpc>
            </a:pPr>
            <a:r>
              <a:rPr lang="en-GB" sz="1600" dirty="0" err="1">
                <a:latin typeface="Times New Roman"/>
                <a:ea typeface="Times New Roman"/>
                <a:cs typeface="Cambria"/>
              </a:rPr>
              <a:t>Dilys</a:t>
            </a:r>
            <a:r>
              <a:rPr lang="en-GB" sz="1600" dirty="0">
                <a:latin typeface="Times New Roman"/>
                <a:ea typeface="Times New Roman"/>
                <a:cs typeface="Cambria"/>
              </a:rPr>
              <a:t> Williams, Director of the Centre</a:t>
            </a:r>
            <a:r>
              <a:rPr lang="en-GB" sz="1400" dirty="0">
                <a:latin typeface="Arial"/>
                <a:ea typeface="Times New Roman"/>
                <a:cs typeface="Cambria"/>
              </a:rPr>
              <a:t> </a:t>
            </a:r>
            <a:r>
              <a:rPr lang="en-GB" sz="1600" dirty="0">
                <a:latin typeface="Times New Roman"/>
                <a:ea typeface="Times New Roman"/>
                <a:cs typeface="Cambria"/>
              </a:rPr>
              <a:t>for Sustainable Fashion of the LCF, UK</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Prof. Helen Storey, Professor of Fashion and Science, Co-Director Centre for Fashion, UK</a:t>
            </a:r>
            <a:endParaRPr lang="de-DE" sz="1400" dirty="0">
              <a:latin typeface="Cambria"/>
              <a:ea typeface="Times New Roman"/>
              <a:cs typeface="Cambria"/>
            </a:endParaRPr>
          </a:p>
          <a:p>
            <a:pPr>
              <a:lnSpc>
                <a:spcPct val="150000"/>
              </a:lnSpc>
            </a:pPr>
            <a:r>
              <a:rPr lang="en-GB" sz="1600" b="1" dirty="0">
                <a:latin typeface="Times New Roman"/>
                <a:ea typeface="Times New Roman"/>
                <a:cs typeface="Cambria"/>
              </a:rPr>
              <a:t> </a:t>
            </a:r>
            <a:endParaRPr lang="de-DE" sz="1400" dirty="0">
              <a:latin typeface="Cambria"/>
              <a:ea typeface="Times New Roman"/>
              <a:cs typeface="Cambria"/>
            </a:endParaRPr>
          </a:p>
          <a:p>
            <a:pPr>
              <a:lnSpc>
                <a:spcPct val="150000"/>
              </a:lnSpc>
            </a:pPr>
            <a:r>
              <a:rPr lang="en-GB" sz="1600" b="1" dirty="0">
                <a:latin typeface="Times New Roman"/>
                <a:ea typeface="Times New Roman"/>
                <a:cs typeface="Cambria"/>
              </a:rPr>
              <a:t>Delegates invited by LCF</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Prof. Tony Ryan, Pro-Vice Chancellor, Faculty of Science, Sheffield University, UK</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Dr Marcella </a:t>
            </a:r>
            <a:r>
              <a:rPr lang="en-GB" sz="1600" dirty="0" err="1">
                <a:latin typeface="Times New Roman"/>
                <a:ea typeface="Times New Roman"/>
                <a:cs typeface="Cambria"/>
              </a:rPr>
              <a:t>Ucci</a:t>
            </a:r>
            <a:r>
              <a:rPr lang="en-GB" sz="1600" dirty="0">
                <a:latin typeface="Times New Roman"/>
                <a:ea typeface="Times New Roman"/>
                <a:cs typeface="Cambria"/>
              </a:rPr>
              <a:t>, </a:t>
            </a:r>
            <a:r>
              <a:rPr lang="en-GB" sz="1600" dirty="0">
                <a:solidFill>
                  <a:srgbClr val="333333"/>
                </a:solidFill>
                <a:latin typeface="Times New Roman"/>
                <a:ea typeface="Times New Roman"/>
                <a:cs typeface="Arial"/>
              </a:rPr>
              <a:t>Lecturer in Facility and Environment Management, </a:t>
            </a:r>
            <a:r>
              <a:rPr lang="en-GB" sz="1600" dirty="0">
                <a:latin typeface="Times New Roman"/>
                <a:ea typeface="Times New Roman"/>
                <a:cs typeface="Cambria"/>
              </a:rPr>
              <a:t>UCL Bartlett, UK</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Dr Phil Waywell, </a:t>
            </a:r>
            <a:r>
              <a:rPr lang="en-GB" sz="1400" dirty="0">
                <a:latin typeface="Cambria"/>
                <a:ea typeface="Times New Roman"/>
                <a:cs typeface="Cambria"/>
              </a:rPr>
              <a:t>Scientific Lead for the Catalytic Textiles project</a:t>
            </a:r>
            <a:r>
              <a:rPr lang="en-GB" sz="1600" dirty="0">
                <a:latin typeface="Times New Roman"/>
                <a:ea typeface="Times New Roman"/>
                <a:cs typeface="Cambria"/>
              </a:rPr>
              <a:t> LCF/Sheffield University, UK</a:t>
            </a:r>
            <a:endParaRPr lang="de-DE" sz="1400" dirty="0">
              <a:latin typeface="Cambria"/>
              <a:ea typeface="Times New Roman"/>
              <a:cs typeface="Cambria"/>
            </a:endParaRPr>
          </a:p>
          <a:p>
            <a:pPr marL="180340" indent="-180340">
              <a:lnSpc>
                <a:spcPct val="150000"/>
              </a:lnSpc>
            </a:pPr>
            <a:r>
              <a:rPr lang="en-GB" sz="1600" dirty="0" smtClean="0">
                <a:latin typeface="Times New Roman"/>
                <a:ea typeface="Times New Roman"/>
                <a:cs typeface="Cambria"/>
              </a:rPr>
              <a:t>Donald </a:t>
            </a:r>
            <a:r>
              <a:rPr lang="en-GB" sz="1600" dirty="0">
                <a:latin typeface="Times New Roman"/>
                <a:ea typeface="Times New Roman"/>
                <a:cs typeface="Cambria"/>
              </a:rPr>
              <a:t>Sloan, </a:t>
            </a:r>
            <a:r>
              <a:rPr lang="en-GB" sz="1400" dirty="0">
                <a:latin typeface="Cambria"/>
                <a:ea typeface="Times New Roman"/>
                <a:cs typeface="Cambria"/>
              </a:rPr>
              <a:t>Head of Department of Hospitality, Leisure, Tourism Management at </a:t>
            </a:r>
            <a:r>
              <a:rPr lang="en-GB" sz="1600" dirty="0">
                <a:latin typeface="Times New Roman"/>
                <a:ea typeface="Times New Roman"/>
                <a:cs typeface="Cambria"/>
              </a:rPr>
              <a:t>Oxford Brooked University, UK</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Andrew Simms, Policy Director of the New Economics Foundation, UK (</a:t>
            </a:r>
            <a:r>
              <a:rPr lang="en-GB" sz="1600" dirty="0" err="1">
                <a:latin typeface="Times New Roman"/>
                <a:ea typeface="Times New Roman"/>
                <a:cs typeface="Cambria"/>
              </a:rPr>
              <a:t>tbd</a:t>
            </a:r>
            <a:r>
              <a:rPr lang="en-GB" sz="1600" dirty="0">
                <a:latin typeface="Times New Roman"/>
                <a:ea typeface="Times New Roman"/>
                <a:cs typeface="Cambria"/>
              </a:rPr>
              <a:t>)</a:t>
            </a:r>
            <a:endParaRPr lang="de-DE" sz="1400" dirty="0">
              <a:effectLst/>
              <a:latin typeface="Cambria"/>
              <a:ea typeface="Times New Roman"/>
              <a:cs typeface="Cambria"/>
            </a:endParaRPr>
          </a:p>
        </p:txBody>
      </p:sp>
    </p:spTree>
    <p:extLst>
      <p:ext uri="{BB962C8B-B14F-4D97-AF65-F5344CB8AC3E}">
        <p14:creationId xmlns:p14="http://schemas.microsoft.com/office/powerpoint/2010/main" val="1370778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87524" y="260648"/>
            <a:ext cx="8568952" cy="6370975"/>
          </a:xfrm>
          <a:prstGeom prst="rect">
            <a:avLst/>
          </a:prstGeom>
        </p:spPr>
        <p:txBody>
          <a:bodyPr wrap="square">
            <a:spAutoFit/>
          </a:bodyPr>
          <a:lstStyle/>
          <a:p>
            <a:pPr>
              <a:lnSpc>
                <a:spcPct val="150000"/>
              </a:lnSpc>
            </a:pPr>
            <a:r>
              <a:rPr lang="en-GB" sz="1600" b="1" dirty="0" smtClean="0">
                <a:latin typeface="Times New Roman"/>
                <a:ea typeface="Times New Roman"/>
                <a:cs typeface="Cambria"/>
              </a:rPr>
              <a:t>Delegates </a:t>
            </a:r>
            <a:r>
              <a:rPr lang="en-GB" sz="1600" b="1" dirty="0">
                <a:latin typeface="Times New Roman"/>
                <a:ea typeface="Times New Roman"/>
                <a:cs typeface="Cambria"/>
              </a:rPr>
              <a:t>of The Swedish School of Textiles (THS), University of </a:t>
            </a:r>
            <a:r>
              <a:rPr lang="en-GB" sz="1600" b="1" dirty="0" err="1">
                <a:latin typeface="Times New Roman"/>
                <a:ea typeface="Times New Roman"/>
                <a:cs typeface="Cambria"/>
              </a:rPr>
              <a:t>Borås</a:t>
            </a:r>
            <a:r>
              <a:rPr lang="en-GB" sz="1600" b="1" dirty="0">
                <a:latin typeface="Times New Roman"/>
                <a:ea typeface="Times New Roman"/>
                <a:cs typeface="Cambria"/>
              </a:rPr>
              <a:t>, </a:t>
            </a:r>
            <a:r>
              <a:rPr lang="en-GB" sz="1600" b="1" dirty="0" err="1">
                <a:latin typeface="Times New Roman"/>
                <a:ea typeface="Times New Roman"/>
                <a:cs typeface="Cambria"/>
              </a:rPr>
              <a:t>Borås</a:t>
            </a:r>
            <a:r>
              <a:rPr lang="en-GB" sz="1600" b="1" dirty="0">
                <a:latin typeface="Times New Roman"/>
                <a:ea typeface="Times New Roman"/>
                <a:cs typeface="Cambria"/>
              </a:rPr>
              <a:t/>
            </a:r>
            <a:br>
              <a:rPr lang="en-GB" sz="1600" b="1" dirty="0">
                <a:latin typeface="Times New Roman"/>
                <a:ea typeface="Times New Roman"/>
                <a:cs typeface="Cambria"/>
              </a:rPr>
            </a:br>
            <a:r>
              <a:rPr lang="en-GB" sz="1600" dirty="0">
                <a:latin typeface="Times New Roman"/>
                <a:ea typeface="Times New Roman"/>
                <a:cs typeface="Cambria"/>
              </a:rPr>
              <a:t>Prof. Lisbeth Svengren, Professor in Fashion Management, SE</a:t>
            </a:r>
            <a:br>
              <a:rPr lang="en-GB" sz="1600" dirty="0">
                <a:latin typeface="Times New Roman"/>
                <a:ea typeface="Times New Roman"/>
                <a:cs typeface="Cambria"/>
              </a:rPr>
            </a:br>
            <a:r>
              <a:rPr lang="en-GB" sz="1600" dirty="0">
                <a:latin typeface="Times New Roman"/>
                <a:ea typeface="Times New Roman"/>
                <a:cs typeface="Cambria"/>
              </a:rPr>
              <a:t>David Goldsmith, THS PhD student, adjunct at Parsons: The New School for Design, USA/SE</a:t>
            </a:r>
            <a:br>
              <a:rPr lang="en-GB" sz="1600" dirty="0">
                <a:latin typeface="Times New Roman"/>
                <a:ea typeface="Times New Roman"/>
                <a:cs typeface="Cambria"/>
              </a:rPr>
            </a:br>
            <a:r>
              <a:rPr lang="en-GB" sz="1600" dirty="0">
                <a:latin typeface="Times New Roman"/>
                <a:ea typeface="Times New Roman"/>
                <a:cs typeface="Cambria"/>
              </a:rPr>
              <a:t>Prof. Simonetta Carbonaro, Professor of Design Management &amp; Humanistic Marketing, I/DE</a:t>
            </a:r>
            <a:endParaRPr lang="de-DE" sz="1400" dirty="0">
              <a:latin typeface="Cambria"/>
              <a:ea typeface="Times New Roman"/>
              <a:cs typeface="Cambria"/>
            </a:endParaRPr>
          </a:p>
          <a:p>
            <a:pPr>
              <a:lnSpc>
                <a:spcPct val="150000"/>
              </a:lnSpc>
            </a:pPr>
            <a:r>
              <a:rPr lang="en-GB" sz="1600" b="1" dirty="0">
                <a:latin typeface="Times New Roman"/>
                <a:ea typeface="Times New Roman"/>
                <a:cs typeface="Cambria"/>
              </a:rPr>
              <a:t> </a:t>
            </a:r>
            <a:endParaRPr lang="de-DE" sz="1400" dirty="0">
              <a:latin typeface="Cambria"/>
              <a:ea typeface="Times New Roman"/>
              <a:cs typeface="Cambria"/>
            </a:endParaRPr>
          </a:p>
          <a:p>
            <a:pPr>
              <a:lnSpc>
                <a:spcPct val="150000"/>
              </a:lnSpc>
            </a:pPr>
            <a:r>
              <a:rPr lang="en-GB" sz="1600" b="1" dirty="0">
                <a:latin typeface="Times New Roman"/>
                <a:ea typeface="Times New Roman"/>
                <a:cs typeface="Cambria"/>
              </a:rPr>
              <a:t>Delegates invited by THS</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Elena Schneider, Slow Food, Natural </a:t>
            </a:r>
            <a:r>
              <a:rPr lang="en-GB" sz="1600" dirty="0" err="1">
                <a:latin typeface="Times New Roman"/>
                <a:ea typeface="Times New Roman"/>
                <a:cs typeface="Cambria"/>
              </a:rPr>
              <a:t>Fibers</a:t>
            </a:r>
            <a:r>
              <a:rPr lang="en-GB" sz="1600" dirty="0">
                <a:latin typeface="Times New Roman"/>
                <a:ea typeface="Times New Roman"/>
                <a:cs typeface="Cambria"/>
              </a:rPr>
              <a:t>, I (</a:t>
            </a:r>
            <a:r>
              <a:rPr lang="en-GB" sz="1600" dirty="0" err="1">
                <a:latin typeface="Times New Roman"/>
                <a:ea typeface="Times New Roman"/>
                <a:cs typeface="Cambria"/>
              </a:rPr>
              <a:t>tbd</a:t>
            </a:r>
            <a:r>
              <a:rPr lang="en-GB" sz="1600" dirty="0">
                <a:latin typeface="Times New Roman"/>
                <a:ea typeface="Times New Roman"/>
                <a:cs typeface="Cambria"/>
              </a:rPr>
              <a:t>)</a:t>
            </a:r>
            <a:br>
              <a:rPr lang="en-GB" sz="1600" dirty="0">
                <a:latin typeface="Times New Roman"/>
                <a:ea typeface="Times New Roman"/>
                <a:cs typeface="Cambria"/>
              </a:rPr>
            </a:br>
            <a:r>
              <a:rPr lang="en-GB" sz="1600" dirty="0">
                <a:latin typeface="Times New Roman"/>
                <a:ea typeface="Times New Roman"/>
                <a:cs typeface="Cambria"/>
              </a:rPr>
              <a:t>Prof. Nicola Perullo, </a:t>
            </a:r>
            <a:r>
              <a:rPr lang="en-GB" sz="1600" dirty="0" err="1">
                <a:latin typeface="Times New Roman"/>
                <a:ea typeface="Times New Roman"/>
                <a:cs typeface="Cambria"/>
              </a:rPr>
              <a:t>Estetica</a:t>
            </a:r>
            <a:r>
              <a:rPr lang="en-GB" sz="1600" dirty="0">
                <a:latin typeface="Times New Roman"/>
                <a:ea typeface="Times New Roman"/>
                <a:cs typeface="Cambria"/>
              </a:rPr>
              <a:t>, </a:t>
            </a:r>
            <a:r>
              <a:rPr lang="en-GB" sz="1600" dirty="0" err="1">
                <a:latin typeface="Times New Roman"/>
                <a:ea typeface="Times New Roman"/>
                <a:cs typeface="Cambria"/>
              </a:rPr>
              <a:t>Università</a:t>
            </a:r>
            <a:r>
              <a:rPr lang="en-GB" sz="1600" dirty="0">
                <a:latin typeface="Times New Roman"/>
                <a:ea typeface="Times New Roman"/>
                <a:cs typeface="Cambria"/>
              </a:rPr>
              <a:t> </a:t>
            </a:r>
            <a:r>
              <a:rPr lang="en-GB" sz="1600" dirty="0" err="1">
                <a:latin typeface="Times New Roman"/>
                <a:ea typeface="Times New Roman"/>
                <a:cs typeface="Cambria"/>
              </a:rPr>
              <a:t>delle</a:t>
            </a:r>
            <a:r>
              <a:rPr lang="en-GB" sz="1600" dirty="0">
                <a:latin typeface="Times New Roman"/>
                <a:ea typeface="Times New Roman"/>
                <a:cs typeface="Cambria"/>
              </a:rPr>
              <a:t> </a:t>
            </a:r>
            <a:r>
              <a:rPr lang="en-GB" sz="1600" dirty="0" err="1">
                <a:latin typeface="Times New Roman"/>
                <a:ea typeface="Times New Roman"/>
                <a:cs typeface="Cambria"/>
              </a:rPr>
              <a:t>Scienze</a:t>
            </a:r>
            <a:r>
              <a:rPr lang="en-GB" sz="1600" dirty="0">
                <a:latin typeface="Times New Roman"/>
                <a:ea typeface="Times New Roman"/>
                <a:cs typeface="Cambria"/>
              </a:rPr>
              <a:t> </a:t>
            </a:r>
            <a:r>
              <a:rPr lang="en-GB" sz="1600" dirty="0" err="1">
                <a:latin typeface="Times New Roman"/>
                <a:ea typeface="Times New Roman"/>
                <a:cs typeface="Cambria"/>
              </a:rPr>
              <a:t>Gastronomiche</a:t>
            </a:r>
            <a:r>
              <a:rPr lang="en-GB" sz="1600" dirty="0">
                <a:latin typeface="Times New Roman"/>
                <a:ea typeface="Times New Roman"/>
                <a:cs typeface="Cambria"/>
              </a:rPr>
              <a:t> di </a:t>
            </a:r>
            <a:r>
              <a:rPr lang="en-GB" sz="1600" dirty="0" err="1">
                <a:latin typeface="Times New Roman"/>
                <a:ea typeface="Times New Roman"/>
                <a:cs typeface="Cambria"/>
              </a:rPr>
              <a:t>Pollenzo</a:t>
            </a:r>
            <a:r>
              <a:rPr lang="en-GB" sz="1600" dirty="0">
                <a:latin typeface="Times New Roman"/>
                <a:ea typeface="Times New Roman"/>
                <a:cs typeface="Cambria"/>
              </a:rPr>
              <a:t>, I</a:t>
            </a:r>
            <a:br>
              <a:rPr lang="en-GB" sz="1600" dirty="0">
                <a:latin typeface="Times New Roman"/>
                <a:ea typeface="Times New Roman"/>
                <a:cs typeface="Cambria"/>
              </a:rPr>
            </a:br>
            <a:r>
              <a:rPr lang="en-GB" sz="1600" dirty="0">
                <a:latin typeface="Times New Roman"/>
                <a:ea typeface="Times New Roman"/>
                <a:cs typeface="Cambria"/>
              </a:rPr>
              <a:t>Prof. Ezio Manzini, Director Unit of Design for Sustainability Polytechnic University of Milan, I</a:t>
            </a:r>
            <a:br>
              <a:rPr lang="en-GB" sz="1600" dirty="0">
                <a:latin typeface="Times New Roman"/>
                <a:ea typeface="Times New Roman"/>
                <a:cs typeface="Cambria"/>
              </a:rPr>
            </a:br>
            <a:r>
              <a:rPr lang="en-GB" sz="1600" dirty="0">
                <a:latin typeface="Times New Roman"/>
                <a:ea typeface="Times New Roman"/>
                <a:cs typeface="Cambria"/>
              </a:rPr>
              <a:t>Per Stoltz, Green Living , IKEA of Sweden, </a:t>
            </a:r>
            <a:r>
              <a:rPr lang="en-GB" sz="1600" dirty="0" smtClean="0">
                <a:latin typeface="Times New Roman"/>
                <a:ea typeface="Times New Roman"/>
                <a:cs typeface="Cambria"/>
              </a:rPr>
              <a:t>SE</a:t>
            </a:r>
            <a:r>
              <a:rPr lang="en-GB" sz="1600" dirty="0">
                <a:latin typeface="Times New Roman"/>
                <a:ea typeface="Times New Roman"/>
                <a:cs typeface="Cambria"/>
              </a:rPr>
              <a:t/>
            </a:r>
            <a:br>
              <a:rPr lang="en-GB" sz="1600" dirty="0">
                <a:latin typeface="Times New Roman"/>
                <a:ea typeface="Times New Roman"/>
                <a:cs typeface="Cambria"/>
              </a:rPr>
            </a:br>
            <a:r>
              <a:rPr lang="en-GB" sz="1600" dirty="0">
                <a:latin typeface="Times New Roman"/>
                <a:ea typeface="Times New Roman"/>
                <a:cs typeface="Cambria"/>
              </a:rPr>
              <a:t>Anna </a:t>
            </a:r>
            <a:r>
              <a:rPr lang="en-GB" sz="1600" dirty="0" err="1">
                <a:latin typeface="Times New Roman"/>
                <a:ea typeface="Times New Roman"/>
                <a:cs typeface="Cambria"/>
              </a:rPr>
              <a:t>Handshuh</a:t>
            </a:r>
            <a:r>
              <a:rPr lang="en-GB" sz="1600" dirty="0">
                <a:latin typeface="Times New Roman"/>
                <a:ea typeface="Times New Roman"/>
                <a:cs typeface="Cambria"/>
              </a:rPr>
              <a:t>, </a:t>
            </a:r>
            <a:r>
              <a:rPr lang="en-GB" sz="1600" dirty="0" err="1">
                <a:latin typeface="Times New Roman"/>
                <a:ea typeface="Times New Roman"/>
                <a:cs typeface="Cambria"/>
              </a:rPr>
              <a:t>Triodos</a:t>
            </a:r>
            <a:r>
              <a:rPr lang="en-GB" sz="1600" dirty="0">
                <a:latin typeface="Times New Roman"/>
                <a:ea typeface="Times New Roman"/>
                <a:cs typeface="Cambria"/>
              </a:rPr>
              <a:t> Bank, DE</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Tamara Abu, Director of </a:t>
            </a:r>
            <a:r>
              <a:rPr lang="en-GB" sz="1600" dirty="0" smtClean="0">
                <a:latin typeface="Times New Roman"/>
                <a:ea typeface="Times New Roman"/>
                <a:cs typeface="Cambria"/>
              </a:rPr>
              <a:t>Fashion </a:t>
            </a:r>
            <a:r>
              <a:rPr lang="en-GB" sz="1600" dirty="0">
                <a:latin typeface="Times New Roman"/>
                <a:ea typeface="Times New Roman"/>
                <a:cs typeface="Cambria"/>
              </a:rPr>
              <a:t>Design at Parsons: The New School for Design</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Peter Waeber, CEO </a:t>
            </a:r>
            <a:r>
              <a:rPr lang="en-GB" sz="1600" dirty="0" err="1">
                <a:latin typeface="Times New Roman"/>
                <a:ea typeface="Times New Roman"/>
                <a:cs typeface="Cambria"/>
              </a:rPr>
              <a:t>Bluesign</a:t>
            </a:r>
            <a:r>
              <a:rPr lang="en-GB" sz="1600" dirty="0">
                <a:latin typeface="Times New Roman"/>
                <a:ea typeface="Times New Roman"/>
                <a:cs typeface="Cambria"/>
              </a:rPr>
              <a:t> Technologies, CH</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Christine Waeber, </a:t>
            </a:r>
            <a:r>
              <a:rPr lang="en-GB" sz="1600" dirty="0" err="1">
                <a:latin typeface="Times New Roman"/>
                <a:ea typeface="Times New Roman"/>
                <a:cs typeface="Cambria"/>
              </a:rPr>
              <a:t>Bluesign</a:t>
            </a:r>
            <a:r>
              <a:rPr lang="en-GB" sz="1600" dirty="0">
                <a:latin typeface="Times New Roman"/>
                <a:ea typeface="Times New Roman"/>
                <a:cs typeface="Cambria"/>
              </a:rPr>
              <a:t> Technologies, CH</a:t>
            </a:r>
            <a:endParaRPr lang="de-DE" sz="1400" dirty="0">
              <a:latin typeface="Cambria"/>
              <a:ea typeface="Times New Roman"/>
              <a:cs typeface="Cambria"/>
            </a:endParaRPr>
          </a:p>
          <a:p>
            <a:pPr marL="180340" indent="-180340">
              <a:lnSpc>
                <a:spcPct val="150000"/>
              </a:lnSpc>
            </a:pPr>
            <a:r>
              <a:rPr lang="en-US" sz="1600" dirty="0">
                <a:latin typeface="Times New Roman"/>
                <a:ea typeface="Times New Roman"/>
                <a:cs typeface="Cambria"/>
              </a:rPr>
              <a:t>Anna Zegna, Image Director of the </a:t>
            </a:r>
            <a:r>
              <a:rPr lang="en-US" sz="1600" dirty="0" err="1">
                <a:latin typeface="Times New Roman"/>
                <a:ea typeface="Times New Roman"/>
                <a:cs typeface="Cambria"/>
              </a:rPr>
              <a:t>Ermenegildo</a:t>
            </a:r>
            <a:r>
              <a:rPr lang="en-US" sz="1600" dirty="0">
                <a:latin typeface="Times New Roman"/>
                <a:ea typeface="Times New Roman"/>
                <a:cs typeface="Cambria"/>
              </a:rPr>
              <a:t> Zegna Group, President of Zegna Foundation, Delegate for Ecology and Environment of the Italian Fashion Chamber, I</a:t>
            </a:r>
            <a:endParaRPr lang="de-DE" sz="1400" dirty="0">
              <a:latin typeface="Cambria"/>
              <a:ea typeface="Times New Roman"/>
              <a:cs typeface="Cambria"/>
            </a:endParaRPr>
          </a:p>
          <a:p>
            <a:pPr>
              <a:lnSpc>
                <a:spcPct val="150000"/>
              </a:lnSpc>
            </a:pPr>
            <a:endParaRPr lang="de-DE" sz="1600" dirty="0">
              <a:latin typeface="Cambria"/>
              <a:ea typeface="Times New Roman"/>
              <a:cs typeface="Cambria"/>
            </a:endParaRPr>
          </a:p>
        </p:txBody>
      </p:sp>
    </p:spTree>
    <p:extLst>
      <p:ext uri="{BB962C8B-B14F-4D97-AF65-F5344CB8AC3E}">
        <p14:creationId xmlns:p14="http://schemas.microsoft.com/office/powerpoint/2010/main" val="3744910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59024" y="548680"/>
            <a:ext cx="8784976" cy="5770811"/>
          </a:xfrm>
          <a:prstGeom prst="rect">
            <a:avLst/>
          </a:prstGeom>
        </p:spPr>
        <p:txBody>
          <a:bodyPr wrap="square">
            <a:spAutoFit/>
          </a:bodyPr>
          <a:lstStyle/>
          <a:p>
            <a:pPr>
              <a:lnSpc>
                <a:spcPct val="150000"/>
              </a:lnSpc>
            </a:pPr>
            <a:r>
              <a:rPr lang="en-GB" sz="1600" b="1" dirty="0">
                <a:latin typeface="Times New Roman"/>
                <a:ea typeface="Times New Roman"/>
                <a:cs typeface="Cambria"/>
              </a:rPr>
              <a:t>Delegates of </a:t>
            </a:r>
            <a:r>
              <a:rPr lang="en-GB" sz="1600" b="1" dirty="0" err="1">
                <a:latin typeface="Times New Roman"/>
                <a:ea typeface="Times New Roman"/>
                <a:cs typeface="Cambria"/>
              </a:rPr>
              <a:t>Cittadellarte</a:t>
            </a:r>
            <a:endParaRPr lang="de-DE" sz="1400" dirty="0">
              <a:latin typeface="Cambria"/>
              <a:ea typeface="Times New Roman"/>
              <a:cs typeface="Cambria"/>
            </a:endParaRPr>
          </a:p>
          <a:p>
            <a:pPr>
              <a:lnSpc>
                <a:spcPct val="150000"/>
              </a:lnSpc>
            </a:pPr>
            <a:r>
              <a:rPr lang="en-GB" sz="1600" dirty="0">
                <a:latin typeface="Times New Roman"/>
                <a:ea typeface="Times New Roman"/>
                <a:cs typeface="Arial"/>
              </a:rPr>
              <a:t>Paolo Naldini, Managing Director</a:t>
            </a:r>
            <a:endParaRPr lang="de-DE" sz="1400" dirty="0">
              <a:latin typeface="Cambria"/>
              <a:ea typeface="Times New Roman"/>
              <a:cs typeface="Cambria"/>
            </a:endParaRPr>
          </a:p>
          <a:p>
            <a:pPr>
              <a:lnSpc>
                <a:spcPct val="150000"/>
              </a:lnSpc>
            </a:pPr>
            <a:r>
              <a:rPr lang="en-GB" sz="1600" dirty="0">
                <a:latin typeface="Times New Roman"/>
                <a:ea typeface="Times New Roman"/>
                <a:cs typeface="Arial"/>
              </a:rPr>
              <a:t>Michelangelo </a:t>
            </a:r>
            <a:r>
              <a:rPr lang="en-GB" sz="1600" dirty="0" err="1">
                <a:latin typeface="Times New Roman"/>
                <a:ea typeface="Times New Roman"/>
                <a:cs typeface="Arial"/>
              </a:rPr>
              <a:t>Pistoletto</a:t>
            </a:r>
            <a:r>
              <a:rPr lang="en-GB" sz="1600" dirty="0">
                <a:latin typeface="Times New Roman"/>
                <a:ea typeface="Times New Roman"/>
                <a:cs typeface="Arial"/>
              </a:rPr>
              <a:t>, Founder</a:t>
            </a:r>
            <a:endParaRPr lang="de-DE" sz="1400" dirty="0">
              <a:latin typeface="Cambria"/>
              <a:ea typeface="Times New Roman"/>
              <a:cs typeface="Cambria"/>
            </a:endParaRPr>
          </a:p>
          <a:p>
            <a:pPr>
              <a:lnSpc>
                <a:spcPct val="150000"/>
              </a:lnSpc>
            </a:pPr>
            <a:r>
              <a:rPr lang="en-GB" sz="1600" dirty="0" err="1">
                <a:latin typeface="Times New Roman"/>
                <a:ea typeface="Times New Roman"/>
                <a:cs typeface="Arial"/>
              </a:rPr>
              <a:t>Tiziani</a:t>
            </a:r>
            <a:r>
              <a:rPr lang="en-GB" sz="1600" dirty="0">
                <a:latin typeface="Times New Roman"/>
                <a:ea typeface="Times New Roman"/>
                <a:cs typeface="Arial"/>
              </a:rPr>
              <a:t> </a:t>
            </a:r>
            <a:r>
              <a:rPr lang="en-GB" sz="1600" dirty="0" err="1">
                <a:latin typeface="Times New Roman"/>
                <a:ea typeface="Times New Roman"/>
                <a:cs typeface="Arial"/>
              </a:rPr>
              <a:t>Monterisi</a:t>
            </a:r>
            <a:r>
              <a:rPr lang="en-GB" sz="1600" dirty="0">
                <a:latin typeface="Times New Roman"/>
                <a:ea typeface="Times New Roman"/>
                <a:cs typeface="Arial"/>
              </a:rPr>
              <a:t>, </a:t>
            </a:r>
            <a:r>
              <a:rPr lang="en-GB" sz="1600" dirty="0" err="1">
                <a:latin typeface="Times New Roman"/>
                <a:ea typeface="Times New Roman"/>
                <a:cs typeface="Arial"/>
              </a:rPr>
              <a:t>Cittadellarte</a:t>
            </a:r>
            <a:r>
              <a:rPr lang="en-GB" sz="1600" dirty="0">
                <a:latin typeface="Times New Roman"/>
                <a:ea typeface="Times New Roman"/>
                <a:cs typeface="Arial"/>
              </a:rPr>
              <a:t> N.O.V.A. </a:t>
            </a:r>
            <a:r>
              <a:rPr lang="en-GB" sz="1600" dirty="0" err="1">
                <a:latin typeface="Times New Roman"/>
                <a:ea typeface="Times New Roman"/>
                <a:cs typeface="Arial"/>
              </a:rPr>
              <a:t>Civitas</a:t>
            </a:r>
            <a:r>
              <a:rPr lang="en-GB" sz="1600" dirty="0">
                <a:latin typeface="Times New Roman"/>
                <a:ea typeface="Times New Roman"/>
                <a:cs typeface="Arial"/>
              </a:rPr>
              <a:t> Design and Architecture, Project leader</a:t>
            </a:r>
            <a:endParaRPr lang="de-DE" sz="1400" dirty="0">
              <a:latin typeface="Cambria"/>
              <a:ea typeface="Times New Roman"/>
              <a:cs typeface="Cambria"/>
            </a:endParaRPr>
          </a:p>
          <a:p>
            <a:pPr>
              <a:lnSpc>
                <a:spcPct val="150000"/>
              </a:lnSpc>
            </a:pPr>
            <a:r>
              <a:rPr lang="it-IT" sz="1600" dirty="0">
                <a:latin typeface="Times New Roman"/>
                <a:ea typeface="Times New Roman"/>
                <a:cs typeface="Arial"/>
              </a:rPr>
              <a:t>Caterina Micolano, </a:t>
            </a:r>
            <a:r>
              <a:rPr lang="it-IT" sz="1600" dirty="0" err="1">
                <a:latin typeface="Times New Roman"/>
                <a:ea typeface="Times New Roman"/>
                <a:cs typeface="Arial"/>
              </a:rPr>
              <a:t>Cittadellarte</a:t>
            </a:r>
            <a:r>
              <a:rPr lang="it-IT" sz="1600" dirty="0">
                <a:latin typeface="Times New Roman"/>
                <a:ea typeface="Times New Roman"/>
                <a:cs typeface="Arial"/>
              </a:rPr>
              <a:t> Communications</a:t>
            </a:r>
            <a:endParaRPr lang="de-DE" sz="1400" dirty="0">
              <a:latin typeface="Cambria"/>
              <a:ea typeface="Times New Roman"/>
              <a:cs typeface="Cambria"/>
            </a:endParaRPr>
          </a:p>
          <a:p>
            <a:pPr>
              <a:lnSpc>
                <a:spcPct val="150000"/>
              </a:lnSpc>
            </a:pPr>
            <a:r>
              <a:rPr lang="it-IT" sz="1600" dirty="0">
                <a:latin typeface="Times New Roman"/>
                <a:ea typeface="Times New Roman"/>
                <a:cs typeface="Verdana"/>
              </a:rPr>
              <a:t>Federica Ricci, </a:t>
            </a:r>
            <a:r>
              <a:rPr lang="it-IT" sz="1600" dirty="0" err="1">
                <a:latin typeface="Times New Roman"/>
                <a:ea typeface="Times New Roman"/>
                <a:cs typeface="Verdana"/>
              </a:rPr>
              <a:t>Cittadellarte</a:t>
            </a:r>
            <a:r>
              <a:rPr lang="it-IT" sz="1600" dirty="0">
                <a:latin typeface="Times New Roman"/>
                <a:ea typeface="Times New Roman"/>
                <a:cs typeface="Verdana"/>
              </a:rPr>
              <a:t> Fashion B.E.S.T. Project Leader</a:t>
            </a:r>
            <a:endParaRPr lang="de-DE" sz="1400" dirty="0">
              <a:latin typeface="Cambria"/>
              <a:ea typeface="Times New Roman"/>
              <a:cs typeface="Cambria"/>
            </a:endParaRPr>
          </a:p>
          <a:p>
            <a:pPr>
              <a:lnSpc>
                <a:spcPct val="150000"/>
              </a:lnSpc>
            </a:pPr>
            <a:r>
              <a:rPr lang="en-US" sz="1600" dirty="0">
                <a:latin typeface="Times New Roman"/>
                <a:ea typeface="Times New Roman"/>
                <a:cs typeface="Arial"/>
              </a:rPr>
              <a:t/>
            </a:r>
            <a:br>
              <a:rPr lang="en-US" sz="1600" dirty="0">
                <a:latin typeface="Times New Roman"/>
                <a:ea typeface="Times New Roman"/>
                <a:cs typeface="Arial"/>
              </a:rPr>
            </a:br>
            <a:r>
              <a:rPr lang="en-GB" sz="1600" b="1" dirty="0">
                <a:latin typeface="Times New Roman"/>
                <a:ea typeface="Times New Roman"/>
                <a:cs typeface="Cambria"/>
              </a:rPr>
              <a:t>Delegates invited by </a:t>
            </a:r>
            <a:r>
              <a:rPr lang="en-GB" sz="1600" b="1" dirty="0" err="1">
                <a:latin typeface="Times New Roman"/>
                <a:ea typeface="Times New Roman"/>
                <a:cs typeface="Cambria"/>
              </a:rPr>
              <a:t>Cittadellarte</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Delegate of UNCTAD </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Delegate of the EU Agency of Textiles Health and Safety</a:t>
            </a:r>
            <a:endParaRPr lang="de-DE" sz="1400" dirty="0">
              <a:latin typeface="Cambria"/>
              <a:ea typeface="Times New Roman"/>
              <a:cs typeface="Cambria"/>
            </a:endParaRPr>
          </a:p>
          <a:p>
            <a:pPr>
              <a:lnSpc>
                <a:spcPct val="150000"/>
              </a:lnSpc>
            </a:pPr>
            <a:r>
              <a:rPr lang="en-GB" sz="1600" dirty="0" err="1">
                <a:latin typeface="Times New Roman"/>
                <a:ea typeface="Times New Roman"/>
                <a:cs typeface="Cambria"/>
              </a:rPr>
              <a:t>Cesare</a:t>
            </a:r>
            <a:r>
              <a:rPr lang="en-GB" sz="1600" dirty="0">
                <a:latin typeface="Times New Roman"/>
                <a:ea typeface="Times New Roman"/>
                <a:cs typeface="Cambria"/>
              </a:rPr>
              <a:t> </a:t>
            </a:r>
            <a:r>
              <a:rPr lang="en-GB" sz="1600" dirty="0" err="1">
                <a:latin typeface="Times New Roman"/>
                <a:ea typeface="Times New Roman"/>
                <a:cs typeface="Cambria"/>
              </a:rPr>
              <a:t>Losavio</a:t>
            </a:r>
            <a:r>
              <a:rPr lang="en-GB" sz="1600" dirty="0">
                <a:latin typeface="Times New Roman"/>
                <a:ea typeface="Times New Roman"/>
                <a:cs typeface="Cambria"/>
              </a:rPr>
              <a:t>, </a:t>
            </a:r>
            <a:r>
              <a:rPr lang="en-GB" sz="1600" dirty="0" err="1">
                <a:latin typeface="Times New Roman"/>
                <a:ea typeface="Times New Roman"/>
                <a:cs typeface="Cambria"/>
              </a:rPr>
              <a:t>Marzotto</a:t>
            </a:r>
            <a:r>
              <a:rPr lang="en-GB" sz="1600" dirty="0">
                <a:latin typeface="Times New Roman"/>
                <a:ea typeface="Times New Roman"/>
                <a:cs typeface="Cambria"/>
              </a:rPr>
              <a:t> Special Projects</a:t>
            </a:r>
            <a:endParaRPr lang="de-DE" sz="1400" dirty="0">
              <a:latin typeface="Cambria"/>
              <a:ea typeface="Times New Roman"/>
              <a:cs typeface="Cambria"/>
            </a:endParaRPr>
          </a:p>
          <a:p>
            <a:pPr>
              <a:lnSpc>
                <a:spcPct val="150000"/>
              </a:lnSpc>
            </a:pPr>
            <a:r>
              <a:rPr lang="en-GB" sz="1600" dirty="0">
                <a:latin typeface="Times New Roman"/>
                <a:ea typeface="Times New Roman"/>
                <a:cs typeface="Cambria"/>
              </a:rPr>
              <a:t>Sean </a:t>
            </a:r>
            <a:r>
              <a:rPr lang="en-GB" sz="1600" dirty="0" err="1">
                <a:latin typeface="Times New Roman"/>
                <a:ea typeface="Times New Roman"/>
                <a:cs typeface="Cambria"/>
              </a:rPr>
              <a:t>Ansett</a:t>
            </a:r>
            <a:r>
              <a:rPr lang="en-GB" sz="1600" dirty="0">
                <a:latin typeface="Times New Roman"/>
                <a:ea typeface="Times New Roman"/>
                <a:cs typeface="Cambria"/>
              </a:rPr>
              <a:t>, Burberry Corporate Responsibility Director</a:t>
            </a:r>
            <a:endParaRPr lang="de-DE" sz="1400" dirty="0">
              <a:latin typeface="Cambria"/>
              <a:ea typeface="Times New Roman"/>
              <a:cs typeface="Cambria"/>
            </a:endParaRPr>
          </a:p>
          <a:p>
            <a:pPr>
              <a:lnSpc>
                <a:spcPct val="150000"/>
              </a:lnSpc>
            </a:pPr>
            <a:r>
              <a:rPr lang="en-GB" sz="1600" dirty="0" err="1">
                <a:latin typeface="Times New Roman"/>
                <a:ea typeface="Times New Roman"/>
                <a:cs typeface="Cambria"/>
              </a:rPr>
              <a:t>Burak</a:t>
            </a:r>
            <a:r>
              <a:rPr lang="en-GB" sz="1600" dirty="0">
                <a:latin typeface="Times New Roman"/>
                <a:ea typeface="Times New Roman"/>
                <a:cs typeface="Cambria"/>
              </a:rPr>
              <a:t> </a:t>
            </a:r>
            <a:r>
              <a:rPr lang="en-GB" sz="1600" dirty="0" err="1">
                <a:latin typeface="Times New Roman"/>
                <a:ea typeface="Times New Roman"/>
                <a:cs typeface="Cambria"/>
              </a:rPr>
              <a:t>Cakmak</a:t>
            </a:r>
            <a:r>
              <a:rPr lang="en-GB" sz="1600" dirty="0">
                <a:latin typeface="Times New Roman"/>
                <a:ea typeface="Times New Roman"/>
                <a:cs typeface="Cambria"/>
              </a:rPr>
              <a:t>, Gucci Corporate Sustainability Director</a:t>
            </a:r>
            <a:endParaRPr lang="de-DE" sz="1400" dirty="0">
              <a:latin typeface="Cambria"/>
              <a:ea typeface="Times New Roman"/>
              <a:cs typeface="Cambria"/>
            </a:endParaRPr>
          </a:p>
          <a:p>
            <a:pPr>
              <a:lnSpc>
                <a:spcPct val="150000"/>
              </a:lnSpc>
            </a:pPr>
            <a:r>
              <a:rPr lang="it-IT" sz="1600" dirty="0">
                <a:latin typeface="Times New Roman"/>
                <a:ea typeface="Times New Roman"/>
                <a:cs typeface="Cambria"/>
              </a:rPr>
              <a:t>Maurizio Zucchi, Creator </a:t>
            </a:r>
            <a:r>
              <a:rPr lang="it-IT" sz="1600" dirty="0" err="1">
                <a:latin typeface="Times New Roman"/>
                <a:ea typeface="Times New Roman"/>
                <a:cs typeface="Cambria"/>
              </a:rPr>
              <a:t>Zuchhi</a:t>
            </a:r>
            <a:r>
              <a:rPr lang="it-IT" sz="1600" dirty="0">
                <a:latin typeface="Times New Roman"/>
                <a:ea typeface="Times New Roman"/>
                <a:cs typeface="Cambria"/>
              </a:rPr>
              <a:t> </a:t>
            </a:r>
            <a:r>
              <a:rPr lang="it-IT" sz="1600" dirty="0" err="1">
                <a:latin typeface="Times New Roman"/>
                <a:ea typeface="Times New Roman"/>
                <a:cs typeface="Cambria"/>
              </a:rPr>
              <a:t>Ecoemotion</a:t>
            </a:r>
            <a:endParaRPr lang="de-DE" sz="1400" dirty="0">
              <a:latin typeface="Cambria"/>
              <a:ea typeface="Times New Roman"/>
              <a:cs typeface="Cambria"/>
            </a:endParaRPr>
          </a:p>
          <a:p>
            <a:pPr>
              <a:lnSpc>
                <a:spcPct val="150000"/>
              </a:lnSpc>
            </a:pPr>
            <a:r>
              <a:rPr lang="it-IT" sz="1600" dirty="0">
                <a:latin typeface="Times New Roman"/>
                <a:ea typeface="Times New Roman"/>
                <a:cs typeface="Cambria"/>
              </a:rPr>
              <a:t>Maria Luisa Frisa, Fashion Curator, Professor </a:t>
            </a:r>
            <a:r>
              <a:rPr lang="it-IT" sz="1600" dirty="0" err="1">
                <a:latin typeface="Times New Roman"/>
                <a:ea typeface="Times New Roman"/>
                <a:cs typeface="Cambria"/>
              </a:rPr>
              <a:t>at</a:t>
            </a:r>
            <a:r>
              <a:rPr lang="it-IT" sz="1600" dirty="0">
                <a:latin typeface="Times New Roman"/>
                <a:ea typeface="Times New Roman"/>
                <a:cs typeface="Cambria"/>
              </a:rPr>
              <a:t> IUAV, </a:t>
            </a:r>
            <a:r>
              <a:rPr lang="it-IT" sz="1600" dirty="0" err="1">
                <a:latin typeface="Times New Roman"/>
                <a:ea typeface="Times New Roman"/>
                <a:cs typeface="Cambria"/>
              </a:rPr>
              <a:t>Venice</a:t>
            </a:r>
            <a:endParaRPr lang="de-DE" sz="1400" dirty="0">
              <a:effectLst/>
              <a:latin typeface="Cambria"/>
              <a:ea typeface="Times New Roman"/>
              <a:cs typeface="Cambria"/>
            </a:endParaRPr>
          </a:p>
        </p:txBody>
      </p:sp>
    </p:spTree>
    <p:extLst>
      <p:ext uri="{BB962C8B-B14F-4D97-AF65-F5344CB8AC3E}">
        <p14:creationId xmlns:p14="http://schemas.microsoft.com/office/powerpoint/2010/main" val="176722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793750"/>
            <a:ext cx="52197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rot="16200000">
            <a:off x="-409575" y="5837238"/>
            <a:ext cx="1073150" cy="254000"/>
          </a:xfrm>
          <a:prstGeom prst="rect">
            <a:avLst/>
          </a:prstGeom>
        </p:spPr>
        <p:txBody>
          <a:bodyPr>
            <a:spAutoFit/>
          </a:bodyPr>
          <a:lstStyle/>
          <a:p>
            <a:pPr fontAlgn="auto">
              <a:spcBef>
                <a:spcPts val="0"/>
              </a:spcBef>
              <a:spcAft>
                <a:spcPts val="0"/>
              </a:spcAft>
              <a:defRPr/>
            </a:pPr>
            <a:r>
              <a:rPr lang="de-DE" sz="1050" dirty="0">
                <a:latin typeface="+mn-lt"/>
                <a:cs typeface="+mn-cs"/>
              </a:rPr>
              <a:t>Getty Images</a:t>
            </a:r>
          </a:p>
        </p:txBody>
      </p:sp>
    </p:spTree>
    <p:extLst>
      <p:ext uri="{BB962C8B-B14F-4D97-AF65-F5344CB8AC3E}">
        <p14:creationId xmlns:p14="http://schemas.microsoft.com/office/powerpoint/2010/main" val="32241954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rot="16200000">
            <a:off x="-623888" y="5553076"/>
            <a:ext cx="1501775" cy="254000"/>
          </a:xfrm>
          <a:prstGeom prst="rect">
            <a:avLst/>
          </a:prstGeom>
        </p:spPr>
        <p:txBody>
          <a:bodyPr>
            <a:spAutoFit/>
          </a:bodyPr>
          <a:lstStyle/>
          <a:p>
            <a:pPr fontAlgn="auto">
              <a:spcBef>
                <a:spcPts val="0"/>
              </a:spcBef>
              <a:spcAft>
                <a:spcPts val="0"/>
              </a:spcAft>
              <a:defRPr/>
            </a:pPr>
            <a:r>
              <a:rPr lang="de-DE" sz="1050" dirty="0" err="1">
                <a:latin typeface="+mn-lt"/>
                <a:cs typeface="+mn-cs"/>
              </a:rPr>
              <a:t>Gettyimages</a:t>
            </a:r>
            <a:endParaRPr lang="de-DE" sz="1050" dirty="0">
              <a:latin typeface="+mn-lt"/>
              <a:cs typeface="+mn-cs"/>
            </a:endParaRPr>
          </a:p>
        </p:txBody>
      </p:sp>
      <p:pic>
        <p:nvPicPr>
          <p:cNvPr id="89091" name="Picture 19" descr="http://www.wochenschau.ch/tromboni/food/convenience_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3" y="333375"/>
            <a:ext cx="468947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028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200150"/>
            <a:ext cx="61722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rot="16200000">
            <a:off x="-623888" y="5553076"/>
            <a:ext cx="1501775" cy="254000"/>
          </a:xfrm>
          <a:prstGeom prst="rect">
            <a:avLst/>
          </a:prstGeom>
        </p:spPr>
        <p:txBody>
          <a:bodyPr>
            <a:spAutoFit/>
          </a:bodyPr>
          <a:lstStyle/>
          <a:p>
            <a:pPr fontAlgn="auto">
              <a:spcBef>
                <a:spcPts val="0"/>
              </a:spcBef>
              <a:spcAft>
                <a:spcPts val="0"/>
              </a:spcAft>
              <a:defRPr/>
            </a:pPr>
            <a:r>
              <a:rPr lang="de-DE" sz="1050" dirty="0" err="1">
                <a:latin typeface="+mn-lt"/>
                <a:cs typeface="+mn-cs"/>
              </a:rPr>
              <a:t>Gettyimages</a:t>
            </a:r>
            <a:endParaRPr lang="de-DE" sz="1050" dirty="0">
              <a:latin typeface="+mn-lt"/>
              <a:cs typeface="+mn-cs"/>
            </a:endParaRPr>
          </a:p>
        </p:txBody>
      </p:sp>
    </p:spTree>
    <p:extLst>
      <p:ext uri="{BB962C8B-B14F-4D97-AF65-F5344CB8AC3E}">
        <p14:creationId xmlns:p14="http://schemas.microsoft.com/office/powerpoint/2010/main" val="24131783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my.opera.com/pjbatty/homes/Blog/whatgoesintoyo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1709738"/>
            <a:ext cx="683895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065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14313"/>
            <a:ext cx="453548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4313"/>
            <a:ext cx="44640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Rechteck 10"/>
          <p:cNvSpPr>
            <a:spLocks noChangeArrowheads="1"/>
          </p:cNvSpPr>
          <p:nvPr/>
        </p:nvSpPr>
        <p:spPr bwMode="auto">
          <a:xfrm>
            <a:off x="285750" y="3429000"/>
            <a:ext cx="85725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latin typeface="Antique Oakland" pitchFamily="34" charset="0"/>
              </a:rPr>
              <a:t>15 cultural leaders and scholars</a:t>
            </a:r>
          </a:p>
          <a:p>
            <a:pPr algn="ctr"/>
            <a:r>
              <a:rPr lang="en-US" b="1">
                <a:latin typeface="Antique Oakland" pitchFamily="34" charset="0"/>
              </a:rPr>
              <a:t>meeting </a:t>
            </a:r>
          </a:p>
          <a:p>
            <a:pPr algn="ctr"/>
            <a:r>
              <a:rPr lang="en-US" b="1">
                <a:solidFill>
                  <a:srgbClr val="C00000"/>
                </a:solidFill>
                <a:latin typeface="Antique Oakland" pitchFamily="34" charset="0"/>
              </a:rPr>
              <a:t>14 Entrepreneurs/Executives, </a:t>
            </a:r>
          </a:p>
          <a:p>
            <a:pPr algn="ctr"/>
            <a:r>
              <a:rPr lang="en-US" b="1">
                <a:solidFill>
                  <a:srgbClr val="C00000"/>
                </a:solidFill>
                <a:latin typeface="Antique Oakland" pitchFamily="34" charset="0"/>
              </a:rPr>
              <a:t>4 Politicians/Policy Makers, </a:t>
            </a:r>
          </a:p>
          <a:p>
            <a:pPr algn="ctr"/>
            <a:r>
              <a:rPr lang="en-US" b="1">
                <a:solidFill>
                  <a:srgbClr val="C00000"/>
                </a:solidFill>
                <a:latin typeface="Antique Oakland" pitchFamily="34" charset="0"/>
              </a:rPr>
              <a:t>4 Organizations’ Representatives,</a:t>
            </a:r>
          </a:p>
          <a:p>
            <a:pPr algn="ctr"/>
            <a:r>
              <a:rPr lang="en-US" b="1">
                <a:solidFill>
                  <a:srgbClr val="C00000"/>
                </a:solidFill>
                <a:latin typeface="Antique Oakland" pitchFamily="34" charset="0"/>
              </a:rPr>
              <a:t>3 Universities’ Deans/Rectors</a:t>
            </a:r>
          </a:p>
          <a:p>
            <a:pPr algn="ctr"/>
            <a:r>
              <a:rPr lang="en-US" b="1">
                <a:latin typeface="Antique Oakland" pitchFamily="34" charset="0"/>
              </a:rPr>
              <a:t> </a:t>
            </a:r>
            <a:endParaRPr lang="de-DE" b="1">
              <a:latin typeface="Antique Oakland" pitchFamily="34" charset="0"/>
            </a:endParaRPr>
          </a:p>
        </p:txBody>
      </p:sp>
    </p:spTree>
    <p:extLst>
      <p:ext uri="{BB962C8B-B14F-4D97-AF65-F5344CB8AC3E}">
        <p14:creationId xmlns:p14="http://schemas.microsoft.com/office/powerpoint/2010/main" val="2334689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healthhabits.files.wordpress.com/2008/12/obesity-ch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1057275"/>
            <a:ext cx="4587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hteck 6"/>
          <p:cNvSpPr>
            <a:spLocks noChangeArrowheads="1"/>
          </p:cNvSpPr>
          <p:nvPr/>
        </p:nvSpPr>
        <p:spPr bwMode="auto">
          <a:xfrm>
            <a:off x="863600" y="365125"/>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According to the WHO the rate of obesity in China has doubled in 10 years.</a:t>
            </a:r>
            <a:endParaRPr lang="de-DE"/>
          </a:p>
        </p:txBody>
      </p:sp>
    </p:spTree>
    <p:extLst>
      <p:ext uri="{BB962C8B-B14F-4D97-AF65-F5344CB8AC3E}">
        <p14:creationId xmlns:p14="http://schemas.microsoft.com/office/powerpoint/2010/main" val="1013838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http://www.atelier-piel.de/Ananas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700213"/>
            <a:ext cx="3608388"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8" descr="http://www.evz.de/mediabig/141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92088"/>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rot="16200000">
            <a:off x="-1774825" y="4418013"/>
            <a:ext cx="3803650" cy="254000"/>
          </a:xfrm>
          <a:prstGeom prst="rect">
            <a:avLst/>
          </a:prstGeom>
        </p:spPr>
        <p:txBody>
          <a:bodyPr>
            <a:spAutoFit/>
          </a:bodyPr>
          <a:lstStyle/>
          <a:p>
            <a:pPr>
              <a:defRPr/>
            </a:pPr>
            <a:r>
              <a:rPr lang="de-DE" sz="1050" dirty="0"/>
              <a:t>Creative </a:t>
            </a:r>
            <a:r>
              <a:rPr lang="de-DE" sz="1050" dirty="0" err="1"/>
              <a:t>commosn</a:t>
            </a:r>
            <a:endParaRPr lang="de-DE" sz="1050" dirty="0"/>
          </a:p>
        </p:txBody>
      </p:sp>
    </p:spTree>
    <p:extLst>
      <p:ext uri="{BB962C8B-B14F-4D97-AF65-F5344CB8AC3E}">
        <p14:creationId xmlns:p14="http://schemas.microsoft.com/office/powerpoint/2010/main" val="1918800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069975"/>
            <a:ext cx="5765800" cy="4718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rot="16200000">
            <a:off x="-1774825" y="4418013"/>
            <a:ext cx="3803650" cy="254000"/>
          </a:xfrm>
          <a:prstGeom prst="rect">
            <a:avLst/>
          </a:prstGeom>
        </p:spPr>
        <p:txBody>
          <a:bodyPr>
            <a:spAutoFit/>
          </a:bodyPr>
          <a:lstStyle/>
          <a:p>
            <a:pPr>
              <a:defRPr/>
            </a:pPr>
            <a:r>
              <a:rPr lang="de-DE" sz="1050" dirty="0"/>
              <a:t>FAO</a:t>
            </a:r>
          </a:p>
        </p:txBody>
      </p:sp>
    </p:spTree>
    <p:extLst>
      <p:ext uri="{BB962C8B-B14F-4D97-AF65-F5344CB8AC3E}">
        <p14:creationId xmlns:p14="http://schemas.microsoft.com/office/powerpoint/2010/main" val="3260779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zeitgeist.ch/media_features/post/20071109_cch_hunger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1357313"/>
            <a:ext cx="62579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rot="16200000">
            <a:off x="-409575" y="5837238"/>
            <a:ext cx="1073150" cy="254000"/>
          </a:xfrm>
          <a:prstGeom prst="rect">
            <a:avLst/>
          </a:prstGeom>
        </p:spPr>
        <p:txBody>
          <a:bodyPr>
            <a:spAutoFit/>
          </a:bodyPr>
          <a:lstStyle/>
          <a:p>
            <a:pPr fontAlgn="auto">
              <a:spcBef>
                <a:spcPts val="0"/>
              </a:spcBef>
              <a:spcAft>
                <a:spcPts val="0"/>
              </a:spcAft>
              <a:defRPr/>
            </a:pPr>
            <a:r>
              <a:rPr lang="de-DE" sz="1050" dirty="0" err="1">
                <a:latin typeface="+mn-lt"/>
                <a:cs typeface="+mn-cs"/>
              </a:rPr>
              <a:t>Unicef</a:t>
            </a:r>
            <a:endParaRPr lang="de-DE" sz="1050" dirty="0">
              <a:latin typeface="+mn-lt"/>
              <a:cs typeface="+mn-cs"/>
            </a:endParaRPr>
          </a:p>
        </p:txBody>
      </p:sp>
    </p:spTree>
    <p:extLst>
      <p:ext uri="{BB962C8B-B14F-4D97-AF65-F5344CB8AC3E}">
        <p14:creationId xmlns:p14="http://schemas.microsoft.com/office/powerpoint/2010/main" val="1883838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biggerpockets.com/renewsblog/wp-content/uploads/2008/02/revolu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47863"/>
            <a:ext cx="3810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55" name="Gerade Verbindung 3"/>
          <p:cNvCxnSpPr>
            <a:cxnSpLocks noChangeShapeType="1"/>
          </p:cNvCxnSpPr>
          <p:nvPr/>
        </p:nvCxnSpPr>
        <p:spPr bwMode="auto">
          <a:xfrm>
            <a:off x="2643188" y="1857375"/>
            <a:ext cx="4000500" cy="3214688"/>
          </a:xfrm>
          <a:prstGeom prst="line">
            <a:avLst/>
          </a:prstGeom>
          <a:noFill/>
          <a:ln w="152400" cap="rnd" algn="ctr">
            <a:solidFill>
              <a:srgbClr val="C00000"/>
            </a:solidFill>
            <a:round/>
            <a:headEnd/>
            <a:tailEnd/>
          </a:ln>
          <a:extLst>
            <a:ext uri="{909E8E84-426E-40DD-AFC4-6F175D3DCCD1}">
              <a14:hiddenFill xmlns:a14="http://schemas.microsoft.com/office/drawing/2010/main">
                <a:noFill/>
              </a14:hiddenFill>
            </a:ext>
          </a:extLst>
        </p:spPr>
      </p:cxnSp>
      <p:cxnSp>
        <p:nvCxnSpPr>
          <p:cNvPr id="74756" name="Gerade Verbindung 4"/>
          <p:cNvCxnSpPr>
            <a:cxnSpLocks noChangeShapeType="1"/>
          </p:cNvCxnSpPr>
          <p:nvPr/>
        </p:nvCxnSpPr>
        <p:spPr bwMode="auto">
          <a:xfrm flipV="1">
            <a:off x="2357438" y="2262188"/>
            <a:ext cx="4179887" cy="2524125"/>
          </a:xfrm>
          <a:prstGeom prst="line">
            <a:avLst/>
          </a:prstGeom>
          <a:noFill/>
          <a:ln w="158750" cap="rnd" algn="ctr">
            <a:solidFill>
              <a:srgbClr val="C00000"/>
            </a:solidFill>
            <a:round/>
            <a:headEnd/>
            <a:tailEnd/>
          </a:ln>
          <a:extLst>
            <a:ext uri="{909E8E84-426E-40DD-AFC4-6F175D3DCCD1}">
              <a14:hiddenFill xmlns:a14="http://schemas.microsoft.com/office/drawing/2010/main">
                <a:noFill/>
              </a14:hiddenFill>
            </a:ext>
          </a:extLst>
        </p:spPr>
      </p:cxnSp>
      <p:sp>
        <p:nvSpPr>
          <p:cNvPr id="5" name="Rechteck 4"/>
          <p:cNvSpPr/>
          <p:nvPr/>
        </p:nvSpPr>
        <p:spPr>
          <a:xfrm rot="16200000">
            <a:off x="-409575" y="5837238"/>
            <a:ext cx="1073150" cy="254000"/>
          </a:xfrm>
          <a:prstGeom prst="rect">
            <a:avLst/>
          </a:prstGeom>
        </p:spPr>
        <p:txBody>
          <a:bodyPr>
            <a:spAutoFit/>
          </a:bodyPr>
          <a:lstStyle/>
          <a:p>
            <a:pPr fontAlgn="auto">
              <a:spcBef>
                <a:spcPts val="0"/>
              </a:spcBef>
              <a:spcAft>
                <a:spcPts val="0"/>
              </a:spcAft>
              <a:defRPr/>
            </a:pPr>
            <a:r>
              <a:rPr lang="de-DE" sz="1050" dirty="0">
                <a:latin typeface="+mn-lt"/>
                <a:cs typeface="+mn-cs"/>
              </a:rPr>
              <a:t>Getty Images</a:t>
            </a:r>
          </a:p>
        </p:txBody>
      </p:sp>
    </p:spTree>
    <p:extLst>
      <p:ext uri="{BB962C8B-B14F-4D97-AF65-F5344CB8AC3E}">
        <p14:creationId xmlns:p14="http://schemas.microsoft.com/office/powerpoint/2010/main" val="2184337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uhurunews.com/cgi-bin/imageconvert.cgi/content/news/stories/2009-10/bill-gates-launches-attacks-on-africa-s-food-production/gmo.jpg?resize=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89025"/>
            <a:ext cx="57594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rot="16200000">
            <a:off x="-409575" y="5837238"/>
            <a:ext cx="1073150" cy="254000"/>
          </a:xfrm>
          <a:prstGeom prst="rect">
            <a:avLst/>
          </a:prstGeom>
        </p:spPr>
        <p:txBody>
          <a:bodyPr>
            <a:spAutoFit/>
          </a:bodyPr>
          <a:lstStyle/>
          <a:p>
            <a:pPr fontAlgn="auto">
              <a:spcBef>
                <a:spcPts val="0"/>
              </a:spcBef>
              <a:spcAft>
                <a:spcPts val="0"/>
              </a:spcAft>
              <a:defRPr/>
            </a:pPr>
            <a:r>
              <a:rPr lang="de-DE" sz="1050" dirty="0">
                <a:latin typeface="+mn-lt"/>
                <a:cs typeface="+mn-cs"/>
              </a:rPr>
              <a:t>indiadaily.org</a:t>
            </a:r>
          </a:p>
        </p:txBody>
      </p:sp>
    </p:spTree>
    <p:extLst>
      <p:ext uri="{BB962C8B-B14F-4D97-AF65-F5344CB8AC3E}">
        <p14:creationId xmlns:p14="http://schemas.microsoft.com/office/powerpoint/2010/main" val="30302686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brasilienexkursion.files.wordpress.com/2009/04/2es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49275"/>
            <a:ext cx="42640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http://www.italiacina.org/viaggi/immagini_viaggi/piccole_guide/yunnan/banchetto_h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549275"/>
            <a:ext cx="42799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rot="16200000">
            <a:off x="-323850" y="5567363"/>
            <a:ext cx="1073150" cy="254000"/>
          </a:xfrm>
          <a:prstGeom prst="rect">
            <a:avLst/>
          </a:prstGeom>
        </p:spPr>
        <p:txBody>
          <a:bodyPr>
            <a:spAutoFit/>
          </a:bodyPr>
          <a:lstStyle/>
          <a:p>
            <a:pPr fontAlgn="auto">
              <a:spcBef>
                <a:spcPts val="0"/>
              </a:spcBef>
              <a:spcAft>
                <a:spcPts val="0"/>
              </a:spcAft>
              <a:defRPr/>
            </a:pPr>
            <a:r>
              <a:rPr lang="de-DE" sz="1050" dirty="0" err="1">
                <a:latin typeface="+mn-lt"/>
                <a:cs typeface="+mn-cs"/>
              </a:rPr>
              <a:t>Flickr</a:t>
            </a:r>
            <a:endParaRPr lang="de-DE" sz="1050" dirty="0">
              <a:latin typeface="+mn-lt"/>
              <a:cs typeface="+mn-cs"/>
            </a:endParaRPr>
          </a:p>
        </p:txBody>
      </p:sp>
    </p:spTree>
    <p:extLst>
      <p:ext uri="{BB962C8B-B14F-4D97-AF65-F5344CB8AC3E}">
        <p14:creationId xmlns:p14="http://schemas.microsoft.com/office/powerpoint/2010/main" val="42457066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676275"/>
            <a:ext cx="77152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rot="16200000">
            <a:off x="-1912938" y="4333876"/>
            <a:ext cx="4079875" cy="254000"/>
          </a:xfrm>
          <a:prstGeom prst="rect">
            <a:avLst/>
          </a:prstGeom>
        </p:spPr>
        <p:txBody>
          <a:bodyPr>
            <a:spAutoFit/>
          </a:bodyPr>
          <a:lstStyle/>
          <a:p>
            <a:pPr fontAlgn="auto">
              <a:spcBef>
                <a:spcPts val="0"/>
              </a:spcBef>
              <a:spcAft>
                <a:spcPts val="0"/>
              </a:spcAft>
              <a:defRPr/>
            </a:pPr>
            <a:r>
              <a:rPr lang="de-DE" sz="1050" dirty="0" err="1">
                <a:latin typeface="+mn-lt"/>
                <a:cs typeface="+mn-cs"/>
              </a:rPr>
              <a:t>Crative</a:t>
            </a:r>
            <a:r>
              <a:rPr lang="de-DE" sz="1050" dirty="0">
                <a:latin typeface="+mn-lt"/>
                <a:cs typeface="+mn-cs"/>
              </a:rPr>
              <a:t> </a:t>
            </a:r>
            <a:r>
              <a:rPr lang="de-DE" sz="1050" dirty="0" err="1">
                <a:latin typeface="+mn-lt"/>
                <a:cs typeface="+mn-cs"/>
              </a:rPr>
              <a:t>commons</a:t>
            </a:r>
            <a:endParaRPr lang="de-DE" sz="1050" dirty="0">
              <a:latin typeface="+mn-lt"/>
              <a:cs typeface="+mn-cs"/>
            </a:endParaRPr>
          </a:p>
        </p:txBody>
      </p:sp>
    </p:spTree>
    <p:extLst>
      <p:ext uri="{BB962C8B-B14F-4D97-AF65-F5344CB8AC3E}">
        <p14:creationId xmlns:p14="http://schemas.microsoft.com/office/powerpoint/2010/main" val="2171442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http://wolran.com/Bilder/Bilder%20unrund%202/320_Wohnheim_Dalian_19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53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Picture 2" descr="http://wolran.com/Bilder/Bilder%20unrund%202/320_Wohnheim_Dalian_19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8453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Picture 2" descr="http://wolran.com/Bilder/Bilder%20unrund%202/320_Wohnheim_Dalian_19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653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2" descr="http://wolran.com/Bilder/Bilder%20unrund%202/320_Wohnheim_Dalian_19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8453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486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http://www.wwuh.org/program/culturedogs/reviews/Images/b13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017588"/>
            <a:ext cx="89027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55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ni-klu.ac.at/socec/bilder/gr_theori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426" y="4169614"/>
            <a:ext cx="3535636" cy="24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rot="16200000">
            <a:off x="-1774825" y="4418013"/>
            <a:ext cx="3803650" cy="254000"/>
          </a:xfrm>
          <a:prstGeom prst="rect">
            <a:avLst/>
          </a:prstGeom>
        </p:spPr>
        <p:txBody>
          <a:bodyPr>
            <a:spAutoFit/>
          </a:bodyPr>
          <a:lstStyle/>
          <a:p>
            <a:pPr>
              <a:defRPr/>
            </a:pPr>
            <a:r>
              <a:rPr lang="de-DE" sz="1050" dirty="0"/>
              <a:t>© 2009 Alpen-Adria-Universität Klagenfurt </a:t>
            </a:r>
          </a:p>
        </p:txBody>
      </p:sp>
      <p:pic>
        <p:nvPicPr>
          <p:cNvPr id="3" name="Picture 2" descr="http://www.justfocus.org.nz/wp-content/uploads/2009/11/4pilla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7" y="1210640"/>
            <a:ext cx="3324333" cy="2666615"/>
          </a:xfrm>
          <a:prstGeom prst="rect">
            <a:avLst/>
          </a:prstGeom>
          <a:noFill/>
          <a:extLst>
            <a:ext uri="{909E8E84-426E-40DD-AFC4-6F175D3DCCD1}">
              <a14:hiddenFill xmlns:a14="http://schemas.microsoft.com/office/drawing/2010/main">
                <a:solidFill>
                  <a:srgbClr val="FFFFFF"/>
                </a:solidFill>
              </a14:hiddenFill>
            </a:ext>
          </a:extLst>
        </p:spPr>
      </p:pic>
      <p:pic>
        <p:nvPicPr>
          <p:cNvPr id="173062" name="Picture 6" descr="http://www.interfaceglobal.com/getdoc/3669074f-5268-47a0-9990-e5c4d21a33fb/interface_sustainability_model_p4.as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9" y="1081559"/>
            <a:ext cx="4525773" cy="5649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martsustainability.org/img/topic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6426" y="18746"/>
            <a:ext cx="2491147" cy="187101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1619672" y="827643"/>
            <a:ext cx="1440160" cy="253916"/>
          </a:xfrm>
          <a:prstGeom prst="rect">
            <a:avLst/>
          </a:prstGeom>
        </p:spPr>
        <p:txBody>
          <a:bodyPr wrap="square">
            <a:spAutoFit/>
          </a:bodyPr>
          <a:lstStyle/>
          <a:p>
            <a:pPr algn="ctr"/>
            <a:r>
              <a:rPr lang="en-US" sz="1050" b="1" dirty="0"/>
              <a:t>The Interface </a:t>
            </a:r>
            <a:r>
              <a:rPr lang="en-US" sz="1050" b="1" dirty="0" smtClean="0"/>
              <a:t>Model</a:t>
            </a:r>
            <a:endParaRPr lang="de-DE" sz="1050" dirty="0"/>
          </a:p>
        </p:txBody>
      </p:sp>
    </p:spTree>
    <p:extLst>
      <p:ext uri="{BB962C8B-B14F-4D97-AF65-F5344CB8AC3E}">
        <p14:creationId xmlns:p14="http://schemas.microsoft.com/office/powerpoint/2010/main" val="346319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http://www.pcf.fr/IMG/arton4070.jpg?12573481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692150"/>
            <a:ext cx="23812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Rechteck 2"/>
          <p:cNvSpPr>
            <a:spLocks noChangeArrowheads="1"/>
          </p:cNvSpPr>
          <p:nvPr/>
        </p:nvSpPr>
        <p:spPr bwMode="auto">
          <a:xfrm>
            <a:off x="2286000" y="4437063"/>
            <a:ext cx="457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b="1" i="1">
                <a:latin typeface="Arial Black" pitchFamily="34" charset="0"/>
              </a:rPr>
              <a:t>Tristes Tropiques</a:t>
            </a:r>
          </a:p>
          <a:p>
            <a:pPr algn="ctr"/>
            <a:endParaRPr lang="de-DE" b="1" i="1">
              <a:latin typeface="Arial Black" pitchFamily="34" charset="0"/>
            </a:endParaRPr>
          </a:p>
          <a:p>
            <a:pPr algn="ctr"/>
            <a:r>
              <a:rPr lang="en-US" sz="1800">
                <a:latin typeface="Arial Black" pitchFamily="34" charset="0"/>
              </a:rPr>
              <a:t>Lévi-Strauss</a:t>
            </a:r>
            <a:r>
              <a:rPr lang="de-DE" sz="1800">
                <a:latin typeface="Arial Black" pitchFamily="34" charset="0"/>
              </a:rPr>
              <a:t>  (1908 / 2009) </a:t>
            </a:r>
          </a:p>
        </p:txBody>
      </p:sp>
    </p:spTree>
    <p:extLst>
      <p:ext uri="{BB962C8B-B14F-4D97-AF65-F5344CB8AC3E}">
        <p14:creationId xmlns:p14="http://schemas.microsoft.com/office/powerpoint/2010/main" val="39214533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http://www.pdci-ibarruri.it/immigrati27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404813"/>
            <a:ext cx="72771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261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infos.fncv.com/public/2009/banlieue-cite-hlm-courneuve-4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404813"/>
            <a:ext cx="6931025"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8622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1892300" y="1690688"/>
            <a:ext cx="5359400" cy="3476625"/>
          </a:xfrm>
          <a:prstGeom prst="rect">
            <a:avLst/>
          </a:prstGeom>
          <a:solidFill>
            <a:schemeClr val="bg1"/>
          </a:solidFill>
          <a:ln w="9525">
            <a:solidFill>
              <a:schemeClr val="bg1"/>
            </a:solidFill>
            <a:miter lim="800000"/>
            <a:headEnd/>
            <a:tailEnd/>
          </a:ln>
        </p:spPr>
        <p:txBody>
          <a:bodyPr wrap="none">
            <a:spAutoFit/>
          </a:bodyPr>
          <a:lstStyle/>
          <a:p>
            <a:pPr algn="ctr"/>
            <a:r>
              <a:rPr lang="de-DE" sz="4400" b="1">
                <a:latin typeface="Arial Black" pitchFamily="34" charset="0"/>
              </a:rPr>
              <a:t>WESTERN</a:t>
            </a:r>
          </a:p>
          <a:p>
            <a:pPr algn="ctr"/>
            <a:r>
              <a:rPr lang="de-DE" sz="4400" b="1">
                <a:solidFill>
                  <a:srgbClr val="A80000"/>
                </a:solidFill>
                <a:latin typeface="Arial Black" pitchFamily="34" charset="0"/>
              </a:rPr>
              <a:t>COUNTRY</a:t>
            </a:r>
            <a:r>
              <a:rPr lang="de-DE" sz="4400" b="1">
                <a:latin typeface="Arial Black" pitchFamily="34" charset="0"/>
              </a:rPr>
              <a:t> HOME</a:t>
            </a:r>
          </a:p>
          <a:p>
            <a:pPr algn="ctr"/>
            <a:endParaRPr lang="de-DE" sz="4400" b="1">
              <a:latin typeface="Arial Black" pitchFamily="34" charset="0"/>
            </a:endParaRPr>
          </a:p>
          <a:p>
            <a:pPr algn="ctr"/>
            <a:r>
              <a:rPr lang="de-DE" sz="4400" b="1">
                <a:latin typeface="Arial Black" pitchFamily="34" charset="0"/>
              </a:rPr>
              <a:t>WESTERN </a:t>
            </a:r>
          </a:p>
          <a:p>
            <a:pPr algn="ctr"/>
            <a:r>
              <a:rPr lang="de-DE" sz="4400" b="1">
                <a:solidFill>
                  <a:srgbClr val="A80000"/>
                </a:solidFill>
                <a:latin typeface="Arial Black" pitchFamily="34" charset="0"/>
              </a:rPr>
              <a:t>CITY</a:t>
            </a:r>
            <a:r>
              <a:rPr lang="de-DE" sz="4400" b="1">
                <a:latin typeface="Arial Black" pitchFamily="34" charset="0"/>
              </a:rPr>
              <a:t> HOME</a:t>
            </a:r>
          </a:p>
        </p:txBody>
      </p:sp>
    </p:spTree>
    <p:extLst>
      <p:ext uri="{BB962C8B-B14F-4D97-AF65-F5344CB8AC3E}">
        <p14:creationId xmlns:p14="http://schemas.microsoft.com/office/powerpoint/2010/main" val="40466248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95363"/>
            <a:ext cx="4319588"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81075"/>
            <a:ext cx="43513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572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390525"/>
            <a:ext cx="67627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5815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digilander.libero.it/happydays/foto_anni_50/famigli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00213"/>
            <a:ext cx="431958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00213"/>
            <a:ext cx="4319587"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196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http://static.guim.co.uk/sys-images/Society/Pix/pictures/2009/6/30/1246355852224/Elderly-woman-by-window-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88836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107950" y="6488113"/>
            <a:ext cx="1019175" cy="369887"/>
          </a:xfrm>
          <a:prstGeom prst="rect">
            <a:avLst/>
          </a:prstGeom>
          <a:noFill/>
        </p:spPr>
        <p:txBody>
          <a:bodyPr wrap="none">
            <a:spAutoFit/>
          </a:bodyPr>
          <a:lstStyle/>
          <a:p>
            <a:pPr>
              <a:defRPr/>
            </a:pPr>
            <a:r>
              <a:rPr lang="de-DE" dirty="0">
                <a:solidFill>
                  <a:schemeClr val="bg1">
                    <a:lumMod val="50000"/>
                  </a:schemeClr>
                </a:solidFill>
                <a:latin typeface="Impact" pitchFamily="34" charset="0"/>
              </a:rPr>
              <a:t>REAL_ISE</a:t>
            </a:r>
          </a:p>
        </p:txBody>
      </p:sp>
    </p:spTree>
    <p:extLst>
      <p:ext uri="{BB962C8B-B14F-4D97-AF65-F5344CB8AC3E}">
        <p14:creationId xmlns:p14="http://schemas.microsoft.com/office/powerpoint/2010/main" val="21636979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4" descr="Unfortunately, she&amp;#8217;s the only one who thinks &amp;#8220;Antiques Roadshow&amp;#8221; is a comedy.&#10;(Photo: Schuichiro Yoshida; Dez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300163"/>
            <a:ext cx="42862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9" name="Picture 6" descr="It became his morning ritual. He woke, stepped to the window, and fantasized about the day he would be free of his knotty-pine cell.&#10;(Photo: Hertha Hernaus; Dwell, July/August 200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1295400"/>
            <a:ext cx="4249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107950" y="6488113"/>
            <a:ext cx="1019175" cy="369887"/>
          </a:xfrm>
          <a:prstGeom prst="rect">
            <a:avLst/>
          </a:prstGeom>
          <a:noFill/>
        </p:spPr>
        <p:txBody>
          <a:bodyPr wrap="none">
            <a:spAutoFit/>
          </a:bodyPr>
          <a:lstStyle/>
          <a:p>
            <a:pPr>
              <a:defRPr/>
            </a:pPr>
            <a:r>
              <a:rPr lang="de-DE" dirty="0">
                <a:solidFill>
                  <a:schemeClr val="bg1">
                    <a:lumMod val="50000"/>
                  </a:schemeClr>
                </a:solidFill>
                <a:latin typeface="Impact" pitchFamily="34" charset="0"/>
              </a:rPr>
              <a:t>REAL_ISE</a:t>
            </a:r>
          </a:p>
        </p:txBody>
      </p:sp>
    </p:spTree>
    <p:extLst>
      <p:ext uri="{BB962C8B-B14F-4D97-AF65-F5344CB8AC3E}">
        <p14:creationId xmlns:p14="http://schemas.microsoft.com/office/powerpoint/2010/main" val="36286613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The stools huddled together, braced for another one of his incoherent solo poetry slams.&#10;(Photo: Noah Webb; Dwe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3" y="404813"/>
            <a:ext cx="7470775"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695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e 28"/>
          <p:cNvSpPr/>
          <p:nvPr/>
        </p:nvSpPr>
        <p:spPr>
          <a:xfrm>
            <a:off x="1620838" y="2997200"/>
            <a:ext cx="3022600" cy="3022600"/>
          </a:xfrm>
          <a:prstGeom prst="ellipse">
            <a:avLst/>
          </a:prstGeom>
          <a:solidFill>
            <a:schemeClr val="bg2">
              <a:lumMod val="60000"/>
              <a:lumOff val="4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1" name="Ellipse 20"/>
          <p:cNvSpPr/>
          <p:nvPr/>
        </p:nvSpPr>
        <p:spPr>
          <a:xfrm>
            <a:off x="4500563" y="2997200"/>
            <a:ext cx="3022600" cy="3022600"/>
          </a:xfrm>
          <a:prstGeom prst="ellipse">
            <a:avLst/>
          </a:prstGeom>
          <a:solidFill>
            <a:schemeClr val="bg2">
              <a:lumMod val="60000"/>
              <a:lumOff val="4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Ellipse 3"/>
          <p:cNvSpPr/>
          <p:nvPr/>
        </p:nvSpPr>
        <p:spPr>
          <a:xfrm>
            <a:off x="3060700" y="620713"/>
            <a:ext cx="3022600" cy="3024187"/>
          </a:xfrm>
          <a:prstGeom prst="ellipse">
            <a:avLst/>
          </a:prstGeom>
          <a:solidFill>
            <a:schemeClr val="bg2">
              <a:lumMod val="60000"/>
              <a:lumOff val="4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Ellipse 2"/>
          <p:cNvSpPr/>
          <p:nvPr/>
        </p:nvSpPr>
        <p:spPr>
          <a:xfrm>
            <a:off x="3851275" y="2203450"/>
            <a:ext cx="1441450" cy="1439863"/>
          </a:xfrm>
          <a:prstGeom prst="ellipse">
            <a:avLst/>
          </a:prstGeom>
          <a:solidFill>
            <a:srgbClr val="A80000"/>
          </a:solidFill>
          <a:ln w="571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de-DE" b="1" dirty="0">
                <a:latin typeface="Calibri" pitchFamily="34" charset="0"/>
              </a:rPr>
              <a:t>SOCIAL</a:t>
            </a:r>
          </a:p>
          <a:p>
            <a:pPr algn="ctr">
              <a:defRPr/>
            </a:pPr>
            <a:r>
              <a:rPr lang="de-DE" b="1" dirty="0">
                <a:latin typeface="Calibri" pitchFamily="34" charset="0"/>
              </a:rPr>
              <a:t>SYSTEM</a:t>
            </a:r>
          </a:p>
        </p:txBody>
      </p:sp>
      <p:sp>
        <p:nvSpPr>
          <p:cNvPr id="5" name="Textfeld 4"/>
          <p:cNvSpPr txBox="1"/>
          <p:nvPr/>
        </p:nvSpPr>
        <p:spPr>
          <a:xfrm>
            <a:off x="3095625" y="2058988"/>
            <a:ext cx="936625" cy="288925"/>
          </a:xfrm>
          <a:prstGeom prst="rect">
            <a:avLst/>
          </a:prstGeom>
          <a:solidFill>
            <a:schemeClr val="bg1"/>
          </a:solidFill>
          <a:ln>
            <a:solidFill>
              <a:schemeClr val="tx1">
                <a:lumMod val="50000"/>
                <a:lumOff val="50000"/>
              </a:schemeClr>
            </a:solidFill>
          </a:ln>
        </p:spPr>
        <p:txBody>
          <a:bodyPr wrap="none" anchor="ctr"/>
          <a:lstStyle/>
          <a:p>
            <a:pPr algn="ctr">
              <a:defRPr/>
            </a:pPr>
            <a:r>
              <a:rPr lang="de-DE" sz="1800" dirty="0">
                <a:latin typeface="Calibri" pitchFamily="34" charset="0"/>
              </a:rPr>
              <a:t>Economy</a:t>
            </a:r>
          </a:p>
        </p:txBody>
      </p:sp>
      <p:sp>
        <p:nvSpPr>
          <p:cNvPr id="6" name="Textfeld 5"/>
          <p:cNvSpPr txBox="1"/>
          <p:nvPr/>
        </p:nvSpPr>
        <p:spPr>
          <a:xfrm>
            <a:off x="4103688" y="1195388"/>
            <a:ext cx="936625" cy="288925"/>
          </a:xfrm>
          <a:prstGeom prst="rect">
            <a:avLst/>
          </a:prstGeom>
          <a:solidFill>
            <a:schemeClr val="bg1"/>
          </a:solidFill>
          <a:ln>
            <a:solidFill>
              <a:schemeClr val="tx1">
                <a:lumMod val="50000"/>
                <a:lumOff val="50000"/>
              </a:schemeClr>
            </a:solidFill>
          </a:ln>
        </p:spPr>
        <p:txBody>
          <a:bodyPr wrap="none" anchor="ctr"/>
          <a:lstStyle/>
          <a:p>
            <a:pPr algn="ctr">
              <a:defRPr/>
            </a:pPr>
            <a:r>
              <a:rPr lang="de-DE" sz="1800" dirty="0">
                <a:latin typeface="Calibri" pitchFamily="34" charset="0"/>
              </a:rPr>
              <a:t>Politics</a:t>
            </a:r>
          </a:p>
        </p:txBody>
      </p:sp>
      <p:sp>
        <p:nvSpPr>
          <p:cNvPr id="7" name="Textfeld 6"/>
          <p:cNvSpPr txBox="1"/>
          <p:nvPr/>
        </p:nvSpPr>
        <p:spPr>
          <a:xfrm>
            <a:off x="3598863" y="1627188"/>
            <a:ext cx="936625" cy="288925"/>
          </a:xfrm>
          <a:prstGeom prst="rect">
            <a:avLst/>
          </a:prstGeom>
          <a:solidFill>
            <a:schemeClr val="bg1"/>
          </a:solidFill>
          <a:ln>
            <a:solidFill>
              <a:schemeClr val="tx1">
                <a:lumMod val="50000"/>
                <a:lumOff val="50000"/>
              </a:schemeClr>
            </a:solidFill>
          </a:ln>
        </p:spPr>
        <p:txBody>
          <a:bodyPr wrap="none" anchor="ctr"/>
          <a:lstStyle/>
          <a:p>
            <a:pPr algn="ctr">
              <a:defRPr/>
            </a:pPr>
            <a:r>
              <a:rPr lang="de-DE" sz="1800" dirty="0">
                <a:latin typeface="Calibri" pitchFamily="34" charset="0"/>
              </a:rPr>
              <a:t>Science</a:t>
            </a:r>
          </a:p>
        </p:txBody>
      </p:sp>
      <p:sp>
        <p:nvSpPr>
          <p:cNvPr id="8" name="Textfeld 7"/>
          <p:cNvSpPr txBox="1"/>
          <p:nvPr/>
        </p:nvSpPr>
        <p:spPr>
          <a:xfrm>
            <a:off x="4608513" y="1627188"/>
            <a:ext cx="936625" cy="288925"/>
          </a:xfrm>
          <a:prstGeom prst="rect">
            <a:avLst/>
          </a:prstGeom>
          <a:solidFill>
            <a:schemeClr val="bg1"/>
          </a:solidFill>
          <a:ln>
            <a:solidFill>
              <a:schemeClr val="tx1">
                <a:lumMod val="50000"/>
                <a:lumOff val="50000"/>
              </a:schemeClr>
            </a:solidFill>
          </a:ln>
        </p:spPr>
        <p:txBody>
          <a:bodyPr wrap="none" anchor="ctr"/>
          <a:lstStyle/>
          <a:p>
            <a:pPr algn="ctr">
              <a:defRPr/>
            </a:pPr>
            <a:r>
              <a:rPr lang="de-DE" sz="1800" dirty="0" err="1">
                <a:latin typeface="Calibri" pitchFamily="34" charset="0"/>
              </a:rPr>
              <a:t>Arts</a:t>
            </a:r>
            <a:endParaRPr lang="de-DE" sz="1800" dirty="0">
              <a:latin typeface="Calibri" pitchFamily="34" charset="0"/>
            </a:endParaRPr>
          </a:p>
        </p:txBody>
      </p:sp>
      <p:sp>
        <p:nvSpPr>
          <p:cNvPr id="9" name="Textfeld 8"/>
          <p:cNvSpPr txBox="1"/>
          <p:nvPr/>
        </p:nvSpPr>
        <p:spPr>
          <a:xfrm>
            <a:off x="5111750" y="2058988"/>
            <a:ext cx="936625" cy="288925"/>
          </a:xfrm>
          <a:prstGeom prst="rect">
            <a:avLst/>
          </a:prstGeom>
          <a:solidFill>
            <a:schemeClr val="bg1"/>
          </a:solidFill>
          <a:ln>
            <a:solidFill>
              <a:schemeClr val="tx1">
                <a:lumMod val="50000"/>
                <a:lumOff val="50000"/>
              </a:schemeClr>
            </a:solidFill>
          </a:ln>
        </p:spPr>
        <p:txBody>
          <a:bodyPr wrap="none" anchor="ctr"/>
          <a:lstStyle/>
          <a:p>
            <a:pPr algn="ctr">
              <a:defRPr/>
            </a:pPr>
            <a:r>
              <a:rPr lang="de-DE" sz="1800" dirty="0">
                <a:latin typeface="Calibri" pitchFamily="34" charset="0"/>
              </a:rPr>
              <a:t>…</a:t>
            </a:r>
          </a:p>
        </p:txBody>
      </p:sp>
      <p:sp>
        <p:nvSpPr>
          <p:cNvPr id="37899" name="Rechteck 9"/>
          <p:cNvSpPr>
            <a:spLocks noChangeArrowheads="1"/>
          </p:cNvSpPr>
          <p:nvPr/>
        </p:nvSpPr>
        <p:spPr bwMode="auto">
          <a:xfrm>
            <a:off x="3905250" y="714375"/>
            <a:ext cx="1333500" cy="461963"/>
          </a:xfrm>
          <a:prstGeom prst="rect">
            <a:avLst/>
          </a:prstGeom>
          <a:noFill/>
          <a:ln w="9525">
            <a:noFill/>
            <a:miter lim="800000"/>
            <a:headEnd/>
            <a:tailEnd/>
          </a:ln>
        </p:spPr>
        <p:txBody>
          <a:bodyPr wrap="none">
            <a:spAutoFit/>
          </a:bodyPr>
          <a:lstStyle/>
          <a:p>
            <a:pPr algn="ctr"/>
            <a:r>
              <a:rPr lang="de-DE" b="1">
                <a:latin typeface="Calibri" pitchFamily="34" charset="0"/>
              </a:rPr>
              <a:t>CULTURE</a:t>
            </a:r>
          </a:p>
        </p:txBody>
      </p:sp>
      <p:sp>
        <p:nvSpPr>
          <p:cNvPr id="11" name="Ellipse 10"/>
          <p:cNvSpPr/>
          <p:nvPr/>
        </p:nvSpPr>
        <p:spPr>
          <a:xfrm>
            <a:off x="3130550" y="3500438"/>
            <a:ext cx="1441450" cy="1441450"/>
          </a:xfrm>
          <a:prstGeom prst="ellipse">
            <a:avLst/>
          </a:prstGeom>
          <a:solidFill>
            <a:srgbClr val="A80000"/>
          </a:solidFill>
          <a:ln w="571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de-DE" sz="1800" b="1" dirty="0">
                <a:latin typeface="Calibri" pitchFamily="34" charset="0"/>
              </a:rPr>
              <a:t>ECOLOGICAL</a:t>
            </a:r>
          </a:p>
          <a:p>
            <a:pPr algn="ctr">
              <a:defRPr/>
            </a:pPr>
            <a:r>
              <a:rPr lang="de-DE" sz="1800" b="1" dirty="0">
                <a:latin typeface="Calibri" pitchFamily="34" charset="0"/>
              </a:rPr>
              <a:t>SYSTEM</a:t>
            </a:r>
          </a:p>
        </p:txBody>
      </p:sp>
      <p:sp>
        <p:nvSpPr>
          <p:cNvPr id="12" name="Ellipse 11"/>
          <p:cNvSpPr/>
          <p:nvPr/>
        </p:nvSpPr>
        <p:spPr>
          <a:xfrm>
            <a:off x="4572000" y="3500438"/>
            <a:ext cx="1441450" cy="1441450"/>
          </a:xfrm>
          <a:prstGeom prst="ellipse">
            <a:avLst/>
          </a:prstGeom>
          <a:solidFill>
            <a:srgbClr val="A80000"/>
          </a:solidFill>
          <a:ln w="571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de-DE" sz="1800" b="1" dirty="0">
                <a:latin typeface="Calibri" pitchFamily="34" charset="0"/>
              </a:rPr>
              <a:t>PERSONAL</a:t>
            </a:r>
          </a:p>
          <a:p>
            <a:pPr algn="ctr">
              <a:defRPr/>
            </a:pPr>
            <a:r>
              <a:rPr lang="de-DE" sz="1800" b="1" dirty="0">
                <a:latin typeface="Calibri" pitchFamily="34" charset="0"/>
              </a:rPr>
              <a:t>SYSTEM</a:t>
            </a:r>
          </a:p>
        </p:txBody>
      </p:sp>
      <p:sp>
        <p:nvSpPr>
          <p:cNvPr id="37902" name="Rechteck 15"/>
          <p:cNvSpPr>
            <a:spLocks noChangeArrowheads="1"/>
          </p:cNvSpPr>
          <p:nvPr/>
        </p:nvSpPr>
        <p:spPr bwMode="auto">
          <a:xfrm>
            <a:off x="2285984" y="4944571"/>
            <a:ext cx="1680140" cy="1019959"/>
          </a:xfrm>
          <a:prstGeom prst="rect">
            <a:avLst/>
          </a:prstGeom>
          <a:noFill/>
          <a:ln w="9525">
            <a:noFill/>
            <a:miter lim="800000"/>
            <a:headEnd/>
            <a:tailEnd/>
          </a:ln>
        </p:spPr>
        <p:txBody>
          <a:bodyPr wrap="none">
            <a:spAutoFit/>
          </a:bodyPr>
          <a:lstStyle/>
          <a:p>
            <a:pPr algn="ctr">
              <a:lnSpc>
                <a:spcPts val="2400"/>
              </a:lnSpc>
            </a:pPr>
            <a:r>
              <a:rPr lang="de-DE" b="1" dirty="0" smtClean="0">
                <a:latin typeface="Calibri" pitchFamily="34" charset="0"/>
              </a:rPr>
              <a:t>HABITAT OF</a:t>
            </a:r>
            <a:br>
              <a:rPr lang="de-DE" b="1" dirty="0" smtClean="0">
                <a:latin typeface="Calibri" pitchFamily="34" charset="0"/>
              </a:rPr>
            </a:br>
            <a:r>
              <a:rPr lang="de-DE" b="1" dirty="0" smtClean="0">
                <a:latin typeface="Calibri" pitchFamily="34" charset="0"/>
              </a:rPr>
              <a:t>ALL LIVING</a:t>
            </a:r>
          </a:p>
          <a:p>
            <a:pPr algn="ctr">
              <a:lnSpc>
                <a:spcPts val="2400"/>
              </a:lnSpc>
            </a:pPr>
            <a:r>
              <a:rPr lang="de-DE" b="1" dirty="0" smtClean="0">
                <a:latin typeface="Calibri" pitchFamily="34" charset="0"/>
              </a:rPr>
              <a:t>SPECIES</a:t>
            </a:r>
            <a:endParaRPr lang="de-DE" b="1" dirty="0">
              <a:latin typeface="Calibri" pitchFamily="34" charset="0"/>
            </a:endParaRPr>
          </a:p>
        </p:txBody>
      </p:sp>
      <p:sp>
        <p:nvSpPr>
          <p:cNvPr id="37903" name="Rechteck 16"/>
          <p:cNvSpPr>
            <a:spLocks noChangeArrowheads="1"/>
          </p:cNvSpPr>
          <p:nvPr/>
        </p:nvSpPr>
        <p:spPr bwMode="auto">
          <a:xfrm>
            <a:off x="4929188" y="5143500"/>
            <a:ext cx="2165350" cy="460375"/>
          </a:xfrm>
          <a:prstGeom prst="rect">
            <a:avLst/>
          </a:prstGeom>
          <a:noFill/>
          <a:ln w="9525">
            <a:noFill/>
            <a:miter lim="800000"/>
            <a:headEnd/>
            <a:tailEnd/>
          </a:ln>
        </p:spPr>
        <p:txBody>
          <a:bodyPr wrap="none">
            <a:spAutoFit/>
          </a:bodyPr>
          <a:lstStyle/>
          <a:p>
            <a:pPr algn="ctr"/>
            <a:r>
              <a:rPr lang="de-DE" b="1">
                <a:latin typeface="Calibri" pitchFamily="34" charset="0"/>
              </a:rPr>
              <a:t>RISPONSIBILITY</a:t>
            </a:r>
          </a:p>
        </p:txBody>
      </p:sp>
    </p:spTree>
    <p:extLst>
      <p:ext uri="{BB962C8B-B14F-4D97-AF65-F5344CB8AC3E}">
        <p14:creationId xmlns:p14="http://schemas.microsoft.com/office/powerpoint/2010/main" val="17967869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Choosing a chair without hurting anyone&amp;#8217;s feelings was the toughest part of his morning. He couldn&amp;#8217;t even make eye contact with the chaise longue.&#10;(Photo: Thomas Ibsen; Wallpaper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404813"/>
            <a:ext cx="60356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hteck 2"/>
          <p:cNvSpPr>
            <a:spLocks noChangeArrowheads="1"/>
          </p:cNvSpPr>
          <p:nvPr/>
        </p:nvSpPr>
        <p:spPr bwMode="auto">
          <a:xfrm>
            <a:off x="214313" y="5300663"/>
            <a:ext cx="8715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Arial Black" pitchFamily="34" charset="0"/>
              </a:rPr>
              <a:t>“He couldn’t even make eye contact …</a:t>
            </a:r>
          </a:p>
          <a:p>
            <a:pPr algn="ctr"/>
            <a:r>
              <a:rPr lang="en-US">
                <a:latin typeface="Arial Black" pitchFamily="34" charset="0"/>
              </a:rPr>
              <a:t>…with the chaise longue.”</a:t>
            </a:r>
            <a:endParaRPr lang="de-DE">
              <a:latin typeface="Arial Black" pitchFamily="34" charset="0"/>
            </a:endParaRPr>
          </a:p>
        </p:txBody>
      </p:sp>
      <p:sp>
        <p:nvSpPr>
          <p:cNvPr id="267268" name="Rechteck 4"/>
          <p:cNvSpPr>
            <a:spLocks noChangeArrowheads="1"/>
          </p:cNvSpPr>
          <p:nvPr/>
        </p:nvSpPr>
        <p:spPr bwMode="auto">
          <a:xfrm rot="-5400000">
            <a:off x="-1249362" y="4556125"/>
            <a:ext cx="280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400"/>
              <a:t>Unhappy Hipster - Thomas Ibsen</a:t>
            </a:r>
          </a:p>
        </p:txBody>
      </p:sp>
      <p:sp>
        <p:nvSpPr>
          <p:cNvPr id="7" name="Textfeld 6"/>
          <p:cNvSpPr txBox="1"/>
          <p:nvPr/>
        </p:nvSpPr>
        <p:spPr>
          <a:xfrm>
            <a:off x="8016875" y="6488113"/>
            <a:ext cx="1019175" cy="369887"/>
          </a:xfrm>
          <a:prstGeom prst="rect">
            <a:avLst/>
          </a:prstGeom>
          <a:noFill/>
        </p:spPr>
        <p:txBody>
          <a:bodyPr wrap="none">
            <a:spAutoFit/>
          </a:bodyPr>
          <a:lstStyle/>
          <a:p>
            <a:pPr>
              <a:defRPr/>
            </a:pPr>
            <a:r>
              <a:rPr lang="de-DE" dirty="0">
                <a:solidFill>
                  <a:schemeClr val="bg1">
                    <a:lumMod val="50000"/>
                  </a:schemeClr>
                </a:solidFill>
                <a:latin typeface="Impact" pitchFamily="34" charset="0"/>
              </a:rPr>
              <a:t>REAL_ISE</a:t>
            </a:r>
          </a:p>
        </p:txBody>
      </p:sp>
    </p:spTree>
    <p:extLst>
      <p:ext uri="{BB962C8B-B14F-4D97-AF65-F5344CB8AC3E}">
        <p14:creationId xmlns:p14="http://schemas.microsoft.com/office/powerpoint/2010/main" val="19154633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2322513" y="2705100"/>
            <a:ext cx="4498975" cy="1447800"/>
          </a:xfrm>
          <a:prstGeom prst="rect">
            <a:avLst/>
          </a:prstGeom>
          <a:solidFill>
            <a:schemeClr val="bg1"/>
          </a:solidFill>
          <a:ln w="9525">
            <a:solidFill>
              <a:schemeClr val="bg1"/>
            </a:solidFill>
            <a:miter lim="800000"/>
            <a:headEnd/>
            <a:tailEnd/>
          </a:ln>
        </p:spPr>
        <p:txBody>
          <a:bodyPr wrap="none">
            <a:spAutoFit/>
          </a:bodyPr>
          <a:lstStyle/>
          <a:p>
            <a:pPr algn="ctr"/>
            <a:r>
              <a:rPr lang="de-DE" sz="4400" b="1">
                <a:solidFill>
                  <a:srgbClr val="A80000"/>
                </a:solidFill>
                <a:latin typeface="Arial Black" pitchFamily="34" charset="0"/>
              </a:rPr>
              <a:t>AFFECTIVE</a:t>
            </a:r>
          </a:p>
          <a:p>
            <a:pPr algn="ctr"/>
            <a:r>
              <a:rPr lang="de-DE" sz="4400" b="1">
                <a:latin typeface="Arial Black" pitchFamily="34" charset="0"/>
              </a:rPr>
              <a:t>ERGONOMICS</a:t>
            </a:r>
          </a:p>
        </p:txBody>
      </p:sp>
    </p:spTree>
    <p:extLst>
      <p:ext uri="{BB962C8B-B14F-4D97-AF65-F5344CB8AC3E}">
        <p14:creationId xmlns:p14="http://schemas.microsoft.com/office/powerpoint/2010/main" val="2683379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88913"/>
            <a:ext cx="428942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504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smh.com.au/ffximage/2006/06/20/shanghai3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04813"/>
            <a:ext cx="43497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rot="16200000">
            <a:off x="-623888" y="5553076"/>
            <a:ext cx="1501775" cy="254000"/>
          </a:xfrm>
          <a:prstGeom prst="rect">
            <a:avLst/>
          </a:prstGeom>
        </p:spPr>
        <p:txBody>
          <a:bodyPr>
            <a:spAutoFit/>
          </a:bodyPr>
          <a:lstStyle/>
          <a:p>
            <a:pPr>
              <a:defRPr/>
            </a:pPr>
            <a:r>
              <a:rPr lang="de-DE" sz="1050" dirty="0" err="1"/>
              <a:t>LaRepubblica</a:t>
            </a:r>
            <a:endParaRPr lang="de-DE" sz="1050" dirty="0"/>
          </a:p>
        </p:txBody>
      </p:sp>
    </p:spTree>
    <p:extLst>
      <p:ext uri="{BB962C8B-B14F-4D97-AF65-F5344CB8AC3E}">
        <p14:creationId xmlns:p14="http://schemas.microsoft.com/office/powerpoint/2010/main" val="42145735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1214438" y="142875"/>
            <a:ext cx="6732587" cy="92392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5400" b="1">
                <a:latin typeface="Calibri" pitchFamily="34" charset="0"/>
              </a:rPr>
              <a:t>MASSTIGE</a:t>
            </a:r>
            <a:r>
              <a:rPr lang="en-US" sz="4400">
                <a:solidFill>
                  <a:schemeClr val="bg1"/>
                </a:solidFill>
                <a:latin typeface="Calibri" pitchFamily="34" charset="0"/>
              </a:rPr>
              <a:t> </a:t>
            </a:r>
            <a:endParaRPr lang="en-US" sz="5400">
              <a:solidFill>
                <a:schemeClr val="bg1"/>
              </a:solidFill>
              <a:latin typeface="Calibri" pitchFamily="34" charset="0"/>
            </a:endParaRPr>
          </a:p>
        </p:txBody>
      </p:sp>
      <p:graphicFrame>
        <p:nvGraphicFramePr>
          <p:cNvPr id="78850" name="Object 2"/>
          <p:cNvGraphicFramePr>
            <a:graphicFrameLocks noChangeAspect="1"/>
          </p:cNvGraphicFramePr>
          <p:nvPr/>
        </p:nvGraphicFramePr>
        <p:xfrm>
          <a:off x="1371600" y="1171575"/>
          <a:ext cx="6400800" cy="5137150"/>
        </p:xfrm>
        <a:graphic>
          <a:graphicData uri="http://schemas.openxmlformats.org/presentationml/2006/ole">
            <mc:AlternateContent xmlns:mc="http://schemas.openxmlformats.org/markup-compatibility/2006">
              <mc:Choice xmlns:v="urn:schemas-microsoft-com:vml" Requires="v">
                <p:oleObj spid="_x0000_s103434" name="Photo Editor Photo" r:id="rId3" imgW="22857143" imgH="18342857" progId="MSPhotoEd.3">
                  <p:embed/>
                </p:oleObj>
              </mc:Choice>
              <mc:Fallback>
                <p:oleObj name="Photo Editor Photo" r:id="rId3" imgW="22857143" imgH="183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71575"/>
                        <a:ext cx="6400800"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480049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234950"/>
            <a:ext cx="4810125"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5932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ext Box 19"/>
          <p:cNvSpPr txBox="1">
            <a:spLocks noChangeArrowheads="1"/>
          </p:cNvSpPr>
          <p:nvPr/>
        </p:nvSpPr>
        <p:spPr bwMode="auto">
          <a:xfrm>
            <a:off x="1608138" y="2551113"/>
            <a:ext cx="5927725" cy="1755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5400" b="1">
                <a:latin typeface="Calibri" pitchFamily="34" charset="0"/>
              </a:rPr>
              <a:t>LOSS OF CREATIVITY</a:t>
            </a:r>
          </a:p>
        </p:txBody>
      </p:sp>
    </p:spTree>
    <p:extLst>
      <p:ext uri="{BB962C8B-B14F-4D97-AF65-F5344CB8AC3E}">
        <p14:creationId xmlns:p14="http://schemas.microsoft.com/office/powerpoint/2010/main" val="22310484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ext Box 19"/>
          <p:cNvSpPr txBox="1">
            <a:spLocks noChangeArrowheads="1"/>
          </p:cNvSpPr>
          <p:nvPr/>
        </p:nvSpPr>
        <p:spPr bwMode="auto">
          <a:xfrm>
            <a:off x="1608138" y="2551113"/>
            <a:ext cx="5927725" cy="1755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5400" b="1">
                <a:latin typeface="Calibri" pitchFamily="34" charset="0"/>
              </a:rPr>
              <a:t>LOSS OF INSPIRATION</a:t>
            </a:r>
          </a:p>
        </p:txBody>
      </p:sp>
    </p:spTree>
    <p:extLst>
      <p:ext uri="{BB962C8B-B14F-4D97-AF65-F5344CB8AC3E}">
        <p14:creationId xmlns:p14="http://schemas.microsoft.com/office/powerpoint/2010/main" val="5875249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19"/>
          <p:cNvSpPr txBox="1">
            <a:spLocks noChangeArrowheads="1"/>
          </p:cNvSpPr>
          <p:nvPr/>
        </p:nvSpPr>
        <p:spPr bwMode="auto">
          <a:xfrm>
            <a:off x="1608138" y="428625"/>
            <a:ext cx="5927725" cy="5908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5400" b="1">
                <a:latin typeface="Calibri" pitchFamily="34" charset="0"/>
              </a:rPr>
              <a:t>EVERYBODY</a:t>
            </a:r>
          </a:p>
          <a:p>
            <a:pPr algn="ctr" eaLnBrk="1" hangingPunct="1"/>
            <a:r>
              <a:rPr lang="de-DE" sz="5400" b="1">
                <a:solidFill>
                  <a:srgbClr val="A80000"/>
                </a:solidFill>
                <a:latin typeface="Calibri" pitchFamily="34" charset="0"/>
              </a:rPr>
              <a:t>IS COPYING</a:t>
            </a:r>
          </a:p>
          <a:p>
            <a:pPr algn="ctr" eaLnBrk="1" hangingPunct="1"/>
            <a:r>
              <a:rPr lang="de-DE" sz="5400" b="1">
                <a:latin typeface="Calibri" pitchFamily="34" charset="0"/>
              </a:rPr>
              <a:t>EVERYBODY</a:t>
            </a:r>
          </a:p>
          <a:p>
            <a:pPr algn="ctr" eaLnBrk="1" hangingPunct="1"/>
            <a:r>
              <a:rPr lang="de-DE" sz="5400" b="1">
                <a:solidFill>
                  <a:srgbClr val="A80000"/>
                </a:solidFill>
                <a:latin typeface="Calibri" pitchFamily="34" charset="0"/>
              </a:rPr>
              <a:t>IS COPYING</a:t>
            </a:r>
          </a:p>
          <a:p>
            <a:pPr algn="ctr" eaLnBrk="1" hangingPunct="1"/>
            <a:r>
              <a:rPr lang="de-DE" sz="5400" b="1">
                <a:latin typeface="Calibri" pitchFamily="34" charset="0"/>
              </a:rPr>
              <a:t>EVERYBODY</a:t>
            </a:r>
          </a:p>
          <a:p>
            <a:pPr algn="ctr" eaLnBrk="1" hangingPunct="1"/>
            <a:r>
              <a:rPr lang="de-DE" sz="5400" b="1">
                <a:solidFill>
                  <a:srgbClr val="A80000"/>
                </a:solidFill>
                <a:latin typeface="Calibri" pitchFamily="34" charset="0"/>
              </a:rPr>
              <a:t>IS COPYING</a:t>
            </a:r>
          </a:p>
          <a:p>
            <a:pPr algn="ctr" eaLnBrk="1" hangingPunct="1"/>
            <a:r>
              <a:rPr lang="de-DE" sz="5400" b="1">
                <a:latin typeface="Calibri" pitchFamily="34" charset="0"/>
              </a:rPr>
              <a:t>EVERYBODY</a:t>
            </a:r>
          </a:p>
        </p:txBody>
      </p:sp>
    </p:spTree>
    <p:extLst>
      <p:ext uri="{BB962C8B-B14F-4D97-AF65-F5344CB8AC3E}">
        <p14:creationId xmlns:p14="http://schemas.microsoft.com/office/powerpoint/2010/main" val="23174239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6815" y="1628800"/>
            <a:ext cx="8568952" cy="3693319"/>
          </a:xfrm>
          <a:prstGeom prst="rect">
            <a:avLst/>
          </a:prstGeom>
        </p:spPr>
        <p:txBody>
          <a:bodyPr wrap="square">
            <a:spAutoFit/>
          </a:bodyPr>
          <a:lstStyle/>
          <a:p>
            <a:r>
              <a:rPr lang="en-US" b="1" dirty="0"/>
              <a:t>Small, Local, Open and Connected: an emerging scenario / </a:t>
            </a:r>
            <a:r>
              <a:rPr lang="en-US" dirty="0"/>
              <a:t>Ezio </a:t>
            </a:r>
            <a:r>
              <a:rPr lang="en-US" dirty="0" smtClean="0"/>
              <a:t>Manzini</a:t>
            </a:r>
          </a:p>
          <a:p>
            <a:endParaRPr lang="de-DE" dirty="0"/>
          </a:p>
          <a:p>
            <a:r>
              <a:rPr lang="en-GB" dirty="0" smtClean="0"/>
              <a:t>The </a:t>
            </a:r>
            <a:r>
              <a:rPr lang="en-GB" dirty="0"/>
              <a:t>only sustainable way to get out of the current global financial and ecological crisis is to promote new economic models, new production systems and new ideas of wellbeing</a:t>
            </a:r>
            <a:r>
              <a:rPr lang="en-GB" dirty="0" smtClean="0"/>
              <a:t>.</a:t>
            </a:r>
          </a:p>
          <a:p>
            <a:endParaRPr lang="en-GB" dirty="0"/>
          </a:p>
          <a:p>
            <a:r>
              <a:rPr lang="en-GB" dirty="0" smtClean="0"/>
              <a:t>To </a:t>
            </a:r>
            <a:r>
              <a:rPr lang="en-GB" dirty="0"/>
              <a:t>define and implement these new models is, of course, very difficult. </a:t>
            </a:r>
            <a:endParaRPr lang="en-GB" dirty="0" smtClean="0"/>
          </a:p>
          <a:p>
            <a:r>
              <a:rPr lang="en-GB" dirty="0" smtClean="0"/>
              <a:t>But </a:t>
            </a:r>
            <a:r>
              <a:rPr lang="en-GB" dirty="0"/>
              <a:t>it is not impossible. And we do not have to start from zero. </a:t>
            </a:r>
            <a:endParaRPr lang="en-GB" dirty="0" smtClean="0"/>
          </a:p>
          <a:p>
            <a:endParaRPr lang="en-GB" dirty="0"/>
          </a:p>
          <a:p>
            <a:r>
              <a:rPr lang="en-GB" dirty="0" smtClean="0"/>
              <a:t>In </a:t>
            </a:r>
            <a:r>
              <a:rPr lang="en-GB" dirty="0"/>
              <a:t>the last decades, in fact, a multiplicity of social “actors” (institutions, enterprises, non-profit organisations, but also and most of all, individual citizens and their associations) have been capable of acting outside of the mainstream models. </a:t>
            </a:r>
            <a:endParaRPr lang="en-GB" dirty="0" smtClean="0"/>
          </a:p>
          <a:p>
            <a:r>
              <a:rPr lang="en-GB" dirty="0" smtClean="0"/>
              <a:t>And</a:t>
            </a:r>
            <a:r>
              <a:rPr lang="en-GB" dirty="0"/>
              <a:t>, </a:t>
            </a:r>
            <a:r>
              <a:rPr lang="en-GB" dirty="0" smtClean="0"/>
              <a:t>by doing </a:t>
            </a:r>
            <a:r>
              <a:rPr lang="en-GB" dirty="0"/>
              <a:t>so, to create a large amount of concrete experiences that could consolidate, spread and become the most convincing answers to the present dramatic challenges</a:t>
            </a:r>
            <a:r>
              <a:rPr lang="en-GB" dirty="0" smtClean="0"/>
              <a:t>.</a:t>
            </a:r>
            <a:endParaRPr lang="de-DE" dirty="0"/>
          </a:p>
        </p:txBody>
      </p:sp>
    </p:spTree>
    <p:extLst>
      <p:ext uri="{BB962C8B-B14F-4D97-AF65-F5344CB8AC3E}">
        <p14:creationId xmlns:p14="http://schemas.microsoft.com/office/powerpoint/2010/main" val="647666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el 6"/>
          <p:cNvSpPr>
            <a:spLocks noGrp="1"/>
          </p:cNvSpPr>
          <p:nvPr>
            <p:ph type="title"/>
          </p:nvPr>
        </p:nvSpPr>
        <p:spPr/>
        <p:txBody>
          <a:bodyPr/>
          <a:lstStyle/>
          <a:p>
            <a:pPr algn="ctr"/>
            <a:r>
              <a:rPr lang="en-US" smtClean="0">
                <a:latin typeface="Univers"/>
              </a:rPr>
              <a:t>The Design of Prosperity </a:t>
            </a:r>
            <a:r>
              <a:rPr lang="en-US" b="1" smtClean="0">
                <a:latin typeface="Univers"/>
              </a:rPr>
              <a:t>2009 CONFERENCE </a:t>
            </a:r>
            <a:br>
              <a:rPr lang="en-US" b="1" smtClean="0">
                <a:latin typeface="Univers"/>
              </a:rPr>
            </a:br>
            <a:r>
              <a:rPr lang="en-US" smtClean="0">
                <a:latin typeface="Univers"/>
              </a:rPr>
              <a:t>The </a:t>
            </a:r>
            <a:r>
              <a:rPr lang="en-US" b="1" smtClean="0">
                <a:solidFill>
                  <a:srgbClr val="C00000"/>
                </a:solidFill>
                <a:latin typeface="Univers"/>
              </a:rPr>
              <a:t>sustainability</a:t>
            </a:r>
            <a:r>
              <a:rPr lang="en-US" smtClean="0">
                <a:latin typeface="Univers"/>
              </a:rPr>
              <a:t> of our present future</a:t>
            </a:r>
            <a:endParaRPr lang="de-DE" smtClean="0">
              <a:latin typeface="Univers"/>
            </a:endParaRPr>
          </a:p>
        </p:txBody>
      </p:sp>
      <p:sp>
        <p:nvSpPr>
          <p:cNvPr id="214020" name="Textfeld 16"/>
          <p:cNvSpPr txBox="1">
            <a:spLocks noChangeArrowheads="1"/>
          </p:cNvSpPr>
          <p:nvPr/>
        </p:nvSpPr>
        <p:spPr bwMode="auto">
          <a:xfrm>
            <a:off x="1476375" y="5013176"/>
            <a:ext cx="133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1400" dirty="0"/>
              <a:t>Yvon </a:t>
            </a:r>
            <a:r>
              <a:rPr lang="de-DE" sz="1400" dirty="0" err="1"/>
              <a:t>Chouinard</a:t>
            </a:r>
            <a:endParaRPr lang="en-US" sz="1400" dirty="0"/>
          </a:p>
        </p:txBody>
      </p:sp>
      <p:pic>
        <p:nvPicPr>
          <p:cNvPr id="214021" name="Picture 6" descr="http://thedesignofprosperity.se/2009/press/chouinard/Yvon_Chouinard_copyright_Tim_Dav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701800"/>
            <a:ext cx="4285414" cy="309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8" descr="http://thedesignofprosperity.se/2009/press/dumain/Jill_Dumain_copyright_Sara_Web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9063" y="1701800"/>
            <a:ext cx="1016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10" descr="http://thedesignofprosperity.se/2009/press/waeber/Peter_Waeber_copyright_Flohagena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6450" y="1701799"/>
            <a:ext cx="10223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8" name="Textfeld 35"/>
          <p:cNvSpPr txBox="1">
            <a:spLocks noChangeArrowheads="1"/>
          </p:cNvSpPr>
          <p:nvPr/>
        </p:nvSpPr>
        <p:spPr bwMode="auto">
          <a:xfrm>
            <a:off x="5116761" y="3490912"/>
            <a:ext cx="1073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1400" dirty="0"/>
              <a:t>Jill </a:t>
            </a:r>
            <a:r>
              <a:rPr lang="de-DE" sz="1400" dirty="0" err="1"/>
              <a:t>Dumain</a:t>
            </a:r>
            <a:endParaRPr lang="en-US" sz="1400" dirty="0"/>
          </a:p>
        </p:txBody>
      </p:sp>
      <p:sp>
        <p:nvSpPr>
          <p:cNvPr id="214029" name="Textfeld 36"/>
          <p:cNvSpPr txBox="1">
            <a:spLocks noChangeArrowheads="1"/>
          </p:cNvSpPr>
          <p:nvPr/>
        </p:nvSpPr>
        <p:spPr bwMode="auto">
          <a:xfrm>
            <a:off x="7071519" y="3511550"/>
            <a:ext cx="1192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1400" dirty="0"/>
              <a:t>Peter Waeber</a:t>
            </a:r>
            <a:endParaRPr lang="en-US" sz="1400" dirty="0"/>
          </a:p>
        </p:txBody>
      </p:sp>
      <p:sp>
        <p:nvSpPr>
          <p:cNvPr id="46" name="Textfeld 45"/>
          <p:cNvSpPr txBox="1"/>
          <p:nvPr/>
        </p:nvSpPr>
        <p:spPr>
          <a:xfrm>
            <a:off x="252413" y="1196975"/>
            <a:ext cx="8639175" cy="431800"/>
          </a:xfrm>
          <a:prstGeom prst="rect">
            <a:avLst/>
          </a:prstGeom>
          <a:solidFill>
            <a:schemeClr val="tx2">
              <a:lumMod val="75000"/>
            </a:schemeClr>
          </a:solidFill>
        </p:spPr>
        <p:txBody>
          <a:bodyPr wrap="none" anchor="ctr"/>
          <a:lstStyle/>
          <a:p>
            <a:pPr>
              <a:defRPr/>
            </a:pPr>
            <a:r>
              <a:rPr lang="en-US" sz="2400" b="1" dirty="0">
                <a:solidFill>
                  <a:schemeClr val="bg1"/>
                </a:solidFill>
              </a:rPr>
              <a:t>The speakers…</a:t>
            </a:r>
          </a:p>
        </p:txBody>
      </p:sp>
    </p:spTree>
    <p:extLst>
      <p:ext uri="{BB962C8B-B14F-4D97-AF65-F5344CB8AC3E}">
        <p14:creationId xmlns:p14="http://schemas.microsoft.com/office/powerpoint/2010/main" val="3251766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1105743"/>
            <a:ext cx="8352928" cy="5355312"/>
          </a:xfrm>
          <a:prstGeom prst="rect">
            <a:avLst/>
          </a:prstGeom>
        </p:spPr>
        <p:txBody>
          <a:bodyPr wrap="square">
            <a:spAutoFit/>
          </a:bodyPr>
          <a:lstStyle/>
          <a:p>
            <a:r>
              <a:rPr lang="en-GB" b="1" dirty="0"/>
              <a:t>The emerging scenario. </a:t>
            </a:r>
            <a:endParaRPr lang="en-GB" b="1" dirty="0" smtClean="0"/>
          </a:p>
          <a:p>
            <a:endParaRPr lang="de-DE" dirty="0"/>
          </a:p>
          <a:p>
            <a:r>
              <a:rPr lang="en-GB" dirty="0"/>
              <a:t>Thanks to the promising experiences accumulated to date we can outline a new scenario. </a:t>
            </a:r>
            <a:endParaRPr lang="en-GB" dirty="0" smtClean="0"/>
          </a:p>
          <a:p>
            <a:endParaRPr lang="en-GB" dirty="0" smtClean="0"/>
          </a:p>
          <a:p>
            <a:r>
              <a:rPr lang="en-GB" dirty="0" smtClean="0"/>
              <a:t>This </a:t>
            </a:r>
            <a:r>
              <a:rPr lang="en-GB" dirty="0"/>
              <a:t>emerging scenario is given by the fact that it can be built at the intersection of three main innovation streams: </a:t>
            </a:r>
            <a:endParaRPr lang="en-GB" dirty="0" smtClean="0"/>
          </a:p>
          <a:p>
            <a:endParaRPr lang="en-GB" dirty="0"/>
          </a:p>
          <a:p>
            <a:r>
              <a:rPr lang="en-GB" dirty="0" smtClean="0"/>
              <a:t>the </a:t>
            </a:r>
            <a:r>
              <a:rPr lang="en-GB" b="1" i="1" dirty="0"/>
              <a:t>green </a:t>
            </a:r>
            <a:r>
              <a:rPr lang="en-GB" b="1" i="1" dirty="0" smtClean="0"/>
              <a:t>innovation </a:t>
            </a:r>
            <a:r>
              <a:rPr lang="en-GB" b="1" dirty="0" smtClean="0"/>
              <a:t> </a:t>
            </a:r>
            <a:r>
              <a:rPr lang="en-GB" dirty="0"/>
              <a:t>(and the highly environmental friendly systems it makes available); </a:t>
            </a:r>
            <a:endParaRPr lang="en-GB" dirty="0" smtClean="0"/>
          </a:p>
          <a:p>
            <a:endParaRPr lang="en-GB" dirty="0"/>
          </a:p>
          <a:p>
            <a:r>
              <a:rPr lang="en-GB" dirty="0" smtClean="0"/>
              <a:t>the </a:t>
            </a:r>
            <a:r>
              <a:rPr lang="en-GB" b="1" i="1" dirty="0"/>
              <a:t>spread of networks</a:t>
            </a:r>
            <a:r>
              <a:rPr lang="en-GB" b="1" dirty="0"/>
              <a:t> </a:t>
            </a:r>
            <a:r>
              <a:rPr lang="en-GB" dirty="0"/>
              <a:t>(and the distributed, open, peer-to-peer organisations it generates); </a:t>
            </a:r>
            <a:endParaRPr lang="en-GB" dirty="0" smtClean="0"/>
          </a:p>
          <a:p>
            <a:endParaRPr lang="en-GB" dirty="0"/>
          </a:p>
          <a:p>
            <a:r>
              <a:rPr lang="en-GB" dirty="0" smtClean="0"/>
              <a:t>the </a:t>
            </a:r>
            <a:r>
              <a:rPr lang="en-GB" b="1" i="1" dirty="0"/>
              <a:t>diffuse creativity</a:t>
            </a:r>
            <a:r>
              <a:rPr lang="en-GB" b="1" dirty="0"/>
              <a:t> </a:t>
            </a:r>
            <a:r>
              <a:rPr lang="en-GB" dirty="0"/>
              <a:t>(and the original answers to daily problems that a variety of social actors are conceiving and implementing). </a:t>
            </a:r>
            <a:endParaRPr lang="en-GB" dirty="0" smtClean="0"/>
          </a:p>
          <a:p>
            <a:endParaRPr lang="en-GB" dirty="0"/>
          </a:p>
          <a:p>
            <a:r>
              <a:rPr lang="en-GB" b="1" dirty="0" smtClean="0"/>
              <a:t>SLOC </a:t>
            </a:r>
            <a:r>
              <a:rPr lang="en-GB" b="1" dirty="0"/>
              <a:t>Scenario</a:t>
            </a:r>
            <a:r>
              <a:rPr lang="en-GB" dirty="0"/>
              <a:t>, where SLOC stands for </a:t>
            </a:r>
            <a:r>
              <a:rPr lang="en-GB" b="1" i="1" dirty="0"/>
              <a:t>small, local, open, connected</a:t>
            </a:r>
            <a:r>
              <a:rPr lang="en-GB" dirty="0"/>
              <a:t>. </a:t>
            </a:r>
            <a:endParaRPr lang="en-GB" dirty="0" smtClean="0"/>
          </a:p>
          <a:p>
            <a:endParaRPr lang="en-GB" dirty="0"/>
          </a:p>
        </p:txBody>
      </p:sp>
    </p:spTree>
    <p:extLst>
      <p:ext uri="{BB962C8B-B14F-4D97-AF65-F5344CB8AC3E}">
        <p14:creationId xmlns:p14="http://schemas.microsoft.com/office/powerpoint/2010/main" val="313294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1520" y="1244243"/>
            <a:ext cx="8640960" cy="4247317"/>
          </a:xfrm>
          <a:prstGeom prst="rect">
            <a:avLst/>
          </a:prstGeom>
        </p:spPr>
        <p:txBody>
          <a:bodyPr wrap="square">
            <a:spAutoFit/>
          </a:bodyPr>
          <a:lstStyle/>
          <a:p>
            <a:r>
              <a:rPr lang="en-GB" dirty="0"/>
              <a:t>The socio-technical system on which this scenario is based: </a:t>
            </a:r>
            <a:endParaRPr lang="en-GB" dirty="0" smtClean="0"/>
          </a:p>
          <a:p>
            <a:endParaRPr lang="en-GB" dirty="0"/>
          </a:p>
          <a:p>
            <a:r>
              <a:rPr lang="en-GB" dirty="0" smtClean="0"/>
              <a:t>a </a:t>
            </a:r>
            <a:r>
              <a:rPr lang="en-GB" b="1" i="1" dirty="0"/>
              <a:t>distributed production and consumption system</a:t>
            </a:r>
            <a:r>
              <a:rPr lang="en-GB" b="1" dirty="0"/>
              <a:t> </a:t>
            </a:r>
            <a:r>
              <a:rPr lang="en-GB" dirty="0"/>
              <a:t>where the </a:t>
            </a:r>
            <a:r>
              <a:rPr lang="en-GB" i="1" dirty="0"/>
              <a:t>global</a:t>
            </a:r>
            <a:r>
              <a:rPr lang="en-GB" dirty="0"/>
              <a:t> is a </a:t>
            </a:r>
            <a:r>
              <a:rPr lang="en-GB" i="1" dirty="0"/>
              <a:t>“</a:t>
            </a:r>
            <a:r>
              <a:rPr lang="en-GB" b="1" i="1" dirty="0"/>
              <a:t>network of locals”</a:t>
            </a:r>
            <a:r>
              <a:rPr lang="en-GB" b="1" dirty="0"/>
              <a:t>. </a:t>
            </a:r>
            <a:endParaRPr lang="en-GB" b="1" dirty="0" smtClean="0"/>
          </a:p>
          <a:p>
            <a:endParaRPr lang="en-GB" b="1" dirty="0"/>
          </a:p>
          <a:p>
            <a:r>
              <a:rPr lang="en-GB" dirty="0" smtClean="0"/>
              <a:t>That </a:t>
            </a:r>
            <a:r>
              <a:rPr lang="en-GB" dirty="0"/>
              <a:t>is, it is a </a:t>
            </a:r>
            <a:r>
              <a:rPr lang="en-GB" b="1" dirty="0"/>
              <a:t>mesh of connected local systems the small scale of which makes them comprehensible and controllable by individuals and communities</a:t>
            </a:r>
            <a:r>
              <a:rPr lang="en-GB" b="1" dirty="0" smtClean="0"/>
              <a:t>.</a:t>
            </a:r>
          </a:p>
          <a:p>
            <a:endParaRPr lang="de-DE" b="1" dirty="0"/>
          </a:p>
          <a:p>
            <a:r>
              <a:rPr lang="en-GB" dirty="0" err="1" smtClean="0"/>
              <a:t>Tthese</a:t>
            </a:r>
            <a:r>
              <a:rPr lang="en-GB" dirty="0" smtClean="0"/>
              <a:t> </a:t>
            </a:r>
            <a:r>
              <a:rPr lang="en-GB" dirty="0"/>
              <a:t>small entities and these localities </a:t>
            </a:r>
            <a:r>
              <a:rPr lang="en-GB" dirty="0" smtClean="0"/>
              <a:t>are </a:t>
            </a:r>
            <a:r>
              <a:rPr lang="en-GB" b="1" dirty="0" smtClean="0"/>
              <a:t>embedded in </a:t>
            </a:r>
            <a:r>
              <a:rPr lang="en-GB" b="1" dirty="0"/>
              <a:t>the framework of the </a:t>
            </a:r>
            <a:r>
              <a:rPr lang="en-GB" b="1" i="1" dirty="0"/>
              <a:t>global network society</a:t>
            </a:r>
            <a:r>
              <a:rPr lang="en-GB" b="1" dirty="0"/>
              <a:t> </a:t>
            </a:r>
            <a:r>
              <a:rPr lang="en-GB" dirty="0"/>
              <a:t>where the local and the small are both </a:t>
            </a:r>
            <a:r>
              <a:rPr lang="en-GB" b="1" dirty="0"/>
              <a:t>open and connected</a:t>
            </a:r>
            <a:r>
              <a:rPr lang="en-GB" dirty="0"/>
              <a:t>. </a:t>
            </a:r>
            <a:endParaRPr lang="en-GB" dirty="0" smtClean="0"/>
          </a:p>
          <a:p>
            <a:endParaRPr lang="en-GB" dirty="0"/>
          </a:p>
          <a:p>
            <a:r>
              <a:rPr lang="en-GB" dirty="0" smtClean="0"/>
              <a:t>Moreover</a:t>
            </a:r>
            <a:r>
              <a:rPr lang="en-GB" dirty="0"/>
              <a:t>, </a:t>
            </a:r>
            <a:r>
              <a:rPr lang="en-GB" b="1" dirty="0"/>
              <a:t>these networked systems indicate the one and only possibility </a:t>
            </a:r>
            <a:r>
              <a:rPr lang="en-GB" dirty="0"/>
              <a:t>to operate in the complex and fast changing environment generated by the present crisis and by the </a:t>
            </a:r>
            <a:r>
              <a:rPr lang="en-GB" b="1" dirty="0"/>
              <a:t>double transition towards a knowledge society </a:t>
            </a:r>
            <a:r>
              <a:rPr lang="en-GB" b="1" i="1" dirty="0"/>
              <a:t>and </a:t>
            </a:r>
            <a:r>
              <a:rPr lang="en-GB" b="1" dirty="0"/>
              <a:t>a sustainable society.</a:t>
            </a:r>
            <a:endParaRPr lang="de-DE" b="1" dirty="0"/>
          </a:p>
          <a:p>
            <a:endParaRPr lang="de-DE" dirty="0"/>
          </a:p>
        </p:txBody>
      </p:sp>
    </p:spTree>
    <p:extLst>
      <p:ext uri="{BB962C8B-B14F-4D97-AF65-F5344CB8AC3E}">
        <p14:creationId xmlns:p14="http://schemas.microsoft.com/office/powerpoint/2010/main" val="31261042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uppieren 15"/>
          <p:cNvGrpSpPr>
            <a:grpSpLocks/>
          </p:cNvGrpSpPr>
          <p:nvPr/>
        </p:nvGrpSpPr>
        <p:grpSpPr bwMode="auto">
          <a:xfrm>
            <a:off x="3635375" y="2400300"/>
            <a:ext cx="5329238" cy="2270125"/>
            <a:chOff x="287338" y="1917665"/>
            <a:chExt cx="6264275" cy="3022672"/>
          </a:xfrm>
        </p:grpSpPr>
        <p:sp>
          <p:nvSpPr>
            <p:cNvPr id="56325" name="Text Box 7"/>
            <p:cNvSpPr txBox="1">
              <a:spLocks noChangeArrowheads="1"/>
            </p:cNvSpPr>
            <p:nvPr/>
          </p:nvSpPr>
          <p:spPr bwMode="auto">
            <a:xfrm>
              <a:off x="287338" y="3286991"/>
              <a:ext cx="2303463" cy="43158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de-DE" b="1">
                  <a:solidFill>
                    <a:srgbClr val="A50021"/>
                  </a:solidFill>
                </a:rPr>
                <a:t>ENABLERS</a:t>
              </a:r>
            </a:p>
          </p:txBody>
        </p:sp>
        <p:sp>
          <p:nvSpPr>
            <p:cNvPr id="56326" name="Rectangle 2"/>
            <p:cNvSpPr>
              <a:spLocks noChangeArrowheads="1"/>
            </p:cNvSpPr>
            <p:nvPr/>
          </p:nvSpPr>
          <p:spPr bwMode="auto">
            <a:xfrm>
              <a:off x="2197101" y="1989066"/>
              <a:ext cx="2447925" cy="575973"/>
            </a:xfrm>
            <a:prstGeom prst="rect">
              <a:avLst/>
            </a:prstGeom>
            <a:solidFill>
              <a:schemeClr val="tx1"/>
            </a:solidFill>
            <a:ln w="38100">
              <a:solidFill>
                <a:srgbClr val="5F5F5F"/>
              </a:solidFill>
              <a:miter lim="800000"/>
              <a:headEnd/>
              <a:tailEnd/>
            </a:ln>
          </p:spPr>
          <p:txBody>
            <a:bodyPr wrap="none" lIns="90000" tIns="46800" rIns="90000" bIns="46800" anchor="ctr"/>
            <a:lstStyle/>
            <a:p>
              <a:pPr algn="ctr"/>
              <a:r>
                <a:rPr lang="de-DE" sz="1600" b="1">
                  <a:solidFill>
                    <a:schemeClr val="bg1"/>
                  </a:solidFill>
                </a:rPr>
                <a:t>Excellence</a:t>
              </a:r>
            </a:p>
            <a:p>
              <a:pPr algn="ctr"/>
              <a:r>
                <a:rPr lang="de-DE" sz="1600" b="1">
                  <a:solidFill>
                    <a:schemeClr val="bg1"/>
                  </a:solidFill>
                </a:rPr>
                <a:t>Uniqueness</a:t>
              </a:r>
            </a:p>
          </p:txBody>
        </p:sp>
        <p:sp>
          <p:nvSpPr>
            <p:cNvPr id="56327" name="Rectangle 3"/>
            <p:cNvSpPr>
              <a:spLocks noChangeArrowheads="1"/>
            </p:cNvSpPr>
            <p:nvPr/>
          </p:nvSpPr>
          <p:spPr bwMode="auto">
            <a:xfrm>
              <a:off x="2197101" y="4291374"/>
              <a:ext cx="2447925" cy="575974"/>
            </a:xfrm>
            <a:prstGeom prst="rect">
              <a:avLst/>
            </a:prstGeom>
            <a:solidFill>
              <a:schemeClr val="bg1"/>
            </a:solidFill>
            <a:ln w="38100">
              <a:solidFill>
                <a:srgbClr val="5F5F5F"/>
              </a:solidFill>
              <a:miter lim="800000"/>
              <a:headEnd/>
              <a:tailEnd/>
            </a:ln>
          </p:spPr>
          <p:txBody>
            <a:bodyPr wrap="none" lIns="90000" tIns="46800" rIns="90000" bIns="46800" anchor="ctr"/>
            <a:lstStyle/>
            <a:p>
              <a:pPr algn="ctr"/>
              <a:r>
                <a:rPr lang="de-DE" sz="1600" b="1"/>
                <a:t>Standard</a:t>
              </a:r>
            </a:p>
          </p:txBody>
        </p:sp>
        <p:sp>
          <p:nvSpPr>
            <p:cNvPr id="56328" name="AutoShape 4"/>
            <p:cNvSpPr>
              <a:spLocks noChangeArrowheads="1"/>
            </p:cNvSpPr>
            <p:nvPr/>
          </p:nvSpPr>
          <p:spPr bwMode="auto">
            <a:xfrm rot="5400000" flipH="1" flipV="1">
              <a:off x="289647" y="3032956"/>
              <a:ext cx="2878282" cy="647700"/>
            </a:xfrm>
            <a:prstGeom prst="curvedDownArrow">
              <a:avLst>
                <a:gd name="adj1" fmla="val 66637"/>
                <a:gd name="adj2" fmla="val 120745"/>
                <a:gd name="adj3" fmla="val 54019"/>
              </a:avLst>
            </a:prstGeom>
            <a:solidFill>
              <a:srgbClr val="96969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lstStyle/>
            <a:p>
              <a:endParaRPr lang="de-DE"/>
            </a:p>
          </p:txBody>
        </p:sp>
        <p:sp>
          <p:nvSpPr>
            <p:cNvPr id="56329" name="AutoShape 5"/>
            <p:cNvSpPr>
              <a:spLocks noChangeArrowheads="1"/>
            </p:cNvSpPr>
            <p:nvPr/>
          </p:nvSpPr>
          <p:spPr bwMode="auto">
            <a:xfrm rot="5400000">
              <a:off x="3672610" y="3177346"/>
              <a:ext cx="2878282" cy="647700"/>
            </a:xfrm>
            <a:prstGeom prst="curvedDownArrow">
              <a:avLst>
                <a:gd name="adj1" fmla="val 66637"/>
                <a:gd name="adj2" fmla="val 120745"/>
                <a:gd name="adj3" fmla="val 54019"/>
              </a:avLst>
            </a:prstGeom>
            <a:solidFill>
              <a:srgbClr val="96969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lstStyle/>
            <a:p>
              <a:endParaRPr lang="de-DE"/>
            </a:p>
          </p:txBody>
        </p:sp>
        <p:sp>
          <p:nvSpPr>
            <p:cNvPr id="56330" name="Text Box 6"/>
            <p:cNvSpPr txBox="1">
              <a:spLocks noChangeArrowheads="1"/>
            </p:cNvSpPr>
            <p:nvPr/>
          </p:nvSpPr>
          <p:spPr bwMode="auto">
            <a:xfrm>
              <a:off x="4248151" y="3286991"/>
              <a:ext cx="2303462" cy="43158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de-DE" b="1">
                  <a:solidFill>
                    <a:srgbClr val="A50021"/>
                  </a:solidFill>
                </a:rPr>
                <a:t>CHALLENGERS</a:t>
              </a:r>
            </a:p>
          </p:txBody>
        </p:sp>
        <p:sp>
          <p:nvSpPr>
            <p:cNvPr id="56331" name="Text Box 10"/>
            <p:cNvSpPr txBox="1">
              <a:spLocks noChangeArrowheads="1"/>
            </p:cNvSpPr>
            <p:nvPr/>
          </p:nvSpPr>
          <p:spPr bwMode="auto">
            <a:xfrm>
              <a:off x="2612941" y="3858204"/>
              <a:ext cx="1622601" cy="37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b="1">
                  <a:solidFill>
                    <a:srgbClr val="5F5F5F"/>
                  </a:solidFill>
                </a:rPr>
                <a:t>„more for less“</a:t>
              </a:r>
            </a:p>
          </p:txBody>
        </p:sp>
        <p:sp>
          <p:nvSpPr>
            <p:cNvPr id="56332" name="Text Box 11"/>
            <p:cNvSpPr txBox="1">
              <a:spLocks noChangeArrowheads="1"/>
            </p:cNvSpPr>
            <p:nvPr/>
          </p:nvSpPr>
          <p:spPr bwMode="auto">
            <a:xfrm>
              <a:off x="2513907" y="2625334"/>
              <a:ext cx="1820669" cy="37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de-DE" b="1">
                  <a:solidFill>
                    <a:srgbClr val="5F5F5F"/>
                  </a:solidFill>
                </a:rPr>
                <a:t>„less of the best“</a:t>
              </a:r>
            </a:p>
          </p:txBody>
        </p:sp>
        <p:sp>
          <p:nvSpPr>
            <p:cNvPr id="56333" name="AutoShape 12"/>
            <p:cNvSpPr>
              <a:spLocks noChangeArrowheads="1"/>
            </p:cNvSpPr>
            <p:nvPr/>
          </p:nvSpPr>
          <p:spPr bwMode="auto">
            <a:xfrm>
              <a:off x="2914651" y="3141014"/>
              <a:ext cx="936625" cy="575973"/>
            </a:xfrm>
            <a:prstGeom prst="upDownArrow">
              <a:avLst>
                <a:gd name="adj1" fmla="val 50000"/>
                <a:gd name="adj2" fmla="val 20000"/>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pic>
        <p:nvPicPr>
          <p:cNvPr id="56323" name="Picture 3" descr="TheVanishingMassMarket-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1493838"/>
            <a:ext cx="2914650" cy="3870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4" name="Rechteck 13"/>
          <p:cNvSpPr>
            <a:spLocks noChangeArrowheads="1"/>
          </p:cNvSpPr>
          <p:nvPr/>
        </p:nvSpPr>
        <p:spPr bwMode="auto">
          <a:xfrm>
            <a:off x="1916113" y="134938"/>
            <a:ext cx="5311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t>Mass market turns into masses of niche markets</a:t>
            </a:r>
          </a:p>
        </p:txBody>
      </p:sp>
    </p:spTree>
    <p:extLst>
      <p:ext uri="{BB962C8B-B14F-4D97-AF65-F5344CB8AC3E}">
        <p14:creationId xmlns:p14="http://schemas.microsoft.com/office/powerpoint/2010/main" val="33377606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3"/>
          <p:cNvPicPr>
            <a:picLocks noChangeAspect="1" noChangeArrowheads="1"/>
          </p:cNvPicPr>
          <p:nvPr/>
        </p:nvPicPr>
        <p:blipFill>
          <a:blip r:embed="rId2" cstate="print"/>
          <a:srcRect/>
          <a:stretch>
            <a:fillRect/>
          </a:stretch>
        </p:blipFill>
        <p:spPr bwMode="auto">
          <a:xfrm>
            <a:off x="179388" y="95250"/>
            <a:ext cx="8785225" cy="6286500"/>
          </a:xfrm>
          <a:prstGeom prst="rect">
            <a:avLst/>
          </a:prstGeom>
          <a:noFill/>
          <a:ln w="9525">
            <a:noFill/>
            <a:miter lim="800000"/>
            <a:headEnd/>
            <a:tailEnd/>
          </a:ln>
        </p:spPr>
      </p:pic>
    </p:spTree>
    <p:extLst>
      <p:ext uri="{BB962C8B-B14F-4D97-AF65-F5344CB8AC3E}">
        <p14:creationId xmlns:p14="http://schemas.microsoft.com/office/powerpoint/2010/main" val="36320544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4" descr="http://www.twittermosaic.com/wp-content/uploads/2007/07/the_blue_marble_mosaic.JPG"/>
          <p:cNvPicPr>
            <a:picLocks noChangeAspect="1" noChangeArrowheads="1"/>
          </p:cNvPicPr>
          <p:nvPr/>
        </p:nvPicPr>
        <p:blipFill>
          <a:blip r:embed="rId2" cstate="print"/>
          <a:srcRect/>
          <a:stretch>
            <a:fillRect/>
          </a:stretch>
        </p:blipFill>
        <p:spPr bwMode="auto">
          <a:xfrm>
            <a:off x="2076450" y="839788"/>
            <a:ext cx="4991100" cy="5181600"/>
          </a:xfrm>
          <a:prstGeom prst="rect">
            <a:avLst/>
          </a:prstGeom>
          <a:noFill/>
          <a:ln w="9525">
            <a:noFill/>
            <a:miter lim="800000"/>
            <a:headEnd/>
            <a:tailEnd/>
          </a:ln>
        </p:spPr>
      </p:pic>
    </p:spTree>
    <p:extLst>
      <p:ext uri="{BB962C8B-B14F-4D97-AF65-F5344CB8AC3E}">
        <p14:creationId xmlns:p14="http://schemas.microsoft.com/office/powerpoint/2010/main" val="42605629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Eigene Dateien.00\Simo B\Conferenze\Xcongress\immagini\savonarola.jpg"/>
          <p:cNvPicPr>
            <a:picLocks noChangeAspect="1" noChangeArrowheads="1"/>
          </p:cNvPicPr>
          <p:nvPr/>
        </p:nvPicPr>
        <p:blipFill>
          <a:blip r:embed="rId2" cstate="print"/>
          <a:srcRect/>
          <a:stretch>
            <a:fillRect/>
          </a:stretch>
        </p:blipFill>
        <p:spPr bwMode="auto">
          <a:xfrm>
            <a:off x="731838" y="549275"/>
            <a:ext cx="7680325" cy="5759450"/>
          </a:xfrm>
          <a:prstGeom prst="rect">
            <a:avLst/>
          </a:prstGeom>
          <a:noFill/>
          <a:ln w="9525">
            <a:noFill/>
            <a:miter lim="800000"/>
            <a:headEnd/>
            <a:tailEnd/>
          </a:ln>
        </p:spPr>
      </p:pic>
      <p:sp>
        <p:nvSpPr>
          <p:cNvPr id="3" name="Rechteck 2"/>
          <p:cNvSpPr/>
          <p:nvPr/>
        </p:nvSpPr>
        <p:spPr>
          <a:xfrm rot="16200000">
            <a:off x="-623888" y="5553076"/>
            <a:ext cx="1501775" cy="254000"/>
          </a:xfrm>
          <a:prstGeom prst="rect">
            <a:avLst/>
          </a:prstGeom>
        </p:spPr>
        <p:txBody>
          <a:bodyPr>
            <a:spAutoFit/>
          </a:bodyPr>
          <a:lstStyle/>
          <a:p>
            <a:pPr>
              <a:defRPr/>
            </a:pPr>
            <a:r>
              <a:rPr lang="de-DE" sz="1050" dirty="0"/>
              <a:t>La </a:t>
            </a:r>
            <a:r>
              <a:rPr lang="de-DE" sz="1050" dirty="0" err="1"/>
              <a:t>Repubblica</a:t>
            </a:r>
            <a:endParaRPr lang="de-DE" sz="1050" dirty="0"/>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extLst>
      <p:ext uri="{BB962C8B-B14F-4D97-AF65-F5344CB8AC3E}">
        <p14:creationId xmlns:p14="http://schemas.microsoft.com/office/powerpoint/2010/main" val="10726629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alonewiththegods.org/wp-content/uploads/2007/08/snail.jpg"/>
          <p:cNvPicPr>
            <a:picLocks noChangeAspect="1" noChangeArrowheads="1"/>
          </p:cNvPicPr>
          <p:nvPr/>
        </p:nvPicPr>
        <p:blipFill>
          <a:blip r:embed="rId2" cstate="print"/>
          <a:srcRect/>
          <a:stretch>
            <a:fillRect/>
          </a:stretch>
        </p:blipFill>
        <p:spPr bwMode="auto">
          <a:xfrm>
            <a:off x="1771650" y="1676400"/>
            <a:ext cx="5600700" cy="4200525"/>
          </a:xfrm>
          <a:prstGeom prst="rect">
            <a:avLst/>
          </a:prstGeom>
          <a:noFill/>
          <a:ln w="9525">
            <a:noFill/>
            <a:miter lim="800000"/>
            <a:headEnd/>
            <a:tailEnd/>
          </a:ln>
        </p:spPr>
      </p:pic>
      <p:sp>
        <p:nvSpPr>
          <p:cNvPr id="164867" name="Textfeld 2"/>
          <p:cNvSpPr txBox="1">
            <a:spLocks noChangeArrowheads="1"/>
          </p:cNvSpPr>
          <p:nvPr/>
        </p:nvSpPr>
        <p:spPr bwMode="auto">
          <a:xfrm>
            <a:off x="2183205" y="260648"/>
            <a:ext cx="4777590" cy="923330"/>
          </a:xfrm>
          <a:prstGeom prst="rect">
            <a:avLst/>
          </a:prstGeom>
          <a:noFill/>
          <a:ln w="9525">
            <a:noFill/>
            <a:miter lim="800000"/>
            <a:headEnd/>
            <a:tailEnd/>
          </a:ln>
        </p:spPr>
        <p:txBody>
          <a:bodyPr wrap="none">
            <a:spAutoFit/>
          </a:bodyPr>
          <a:lstStyle/>
          <a:p>
            <a:r>
              <a:rPr lang="de-DE" sz="5400" b="1" dirty="0">
                <a:latin typeface="Arial Black" pitchFamily="34" charset="0"/>
              </a:rPr>
              <a:t>SLOW FOOD</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extLst>
      <p:ext uri="{BB962C8B-B14F-4D97-AF65-F5344CB8AC3E}">
        <p14:creationId xmlns:p14="http://schemas.microsoft.com/office/powerpoint/2010/main" val="5575422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8" descr="http://www.rawganique.com/graphics/books/timelesssimplicity.jpg"/>
          <p:cNvPicPr>
            <a:picLocks noChangeAspect="1" noChangeArrowheads="1"/>
          </p:cNvPicPr>
          <p:nvPr/>
        </p:nvPicPr>
        <p:blipFill>
          <a:blip r:embed="rId2" cstate="print"/>
          <a:srcRect/>
          <a:stretch>
            <a:fillRect/>
          </a:stretch>
        </p:blipFill>
        <p:spPr bwMode="auto">
          <a:xfrm>
            <a:off x="2792413" y="1238250"/>
            <a:ext cx="3559175" cy="5359400"/>
          </a:xfrm>
          <a:prstGeom prst="rect">
            <a:avLst/>
          </a:prstGeom>
          <a:noFill/>
          <a:ln w="9525">
            <a:noFill/>
            <a:miter lim="800000"/>
            <a:headEnd/>
            <a:tailEnd/>
          </a:ln>
        </p:spPr>
      </p:pic>
      <p:sp>
        <p:nvSpPr>
          <p:cNvPr id="165891" name="Rechteck 3"/>
          <p:cNvSpPr>
            <a:spLocks noChangeArrowheads="1"/>
          </p:cNvSpPr>
          <p:nvPr/>
        </p:nvSpPr>
        <p:spPr bwMode="auto">
          <a:xfrm>
            <a:off x="2414037" y="273645"/>
            <a:ext cx="4315925" cy="923330"/>
          </a:xfrm>
          <a:prstGeom prst="rect">
            <a:avLst/>
          </a:prstGeom>
          <a:noFill/>
          <a:ln w="9525">
            <a:noFill/>
            <a:miter lim="800000"/>
            <a:headEnd/>
            <a:tailEnd/>
          </a:ln>
        </p:spPr>
        <p:txBody>
          <a:bodyPr wrap="none">
            <a:spAutoFit/>
          </a:bodyPr>
          <a:lstStyle/>
          <a:p>
            <a:r>
              <a:rPr lang="de-DE" sz="5400" b="1" dirty="0">
                <a:latin typeface="Arial Black" pitchFamily="34" charset="0"/>
              </a:rPr>
              <a:t>SLOW LIFE</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extLst>
      <p:ext uri="{BB962C8B-B14F-4D97-AF65-F5344CB8AC3E}">
        <p14:creationId xmlns:p14="http://schemas.microsoft.com/office/powerpoint/2010/main" val="39515009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hteck 1"/>
          <p:cNvSpPr>
            <a:spLocks noChangeArrowheads="1"/>
          </p:cNvSpPr>
          <p:nvPr/>
        </p:nvSpPr>
        <p:spPr bwMode="auto">
          <a:xfrm>
            <a:off x="1542581" y="273645"/>
            <a:ext cx="6058838" cy="923330"/>
          </a:xfrm>
          <a:prstGeom prst="rect">
            <a:avLst/>
          </a:prstGeom>
          <a:noFill/>
          <a:ln w="9525">
            <a:noFill/>
            <a:miter lim="800000"/>
            <a:headEnd/>
            <a:tailEnd/>
          </a:ln>
        </p:spPr>
        <p:txBody>
          <a:bodyPr wrap="none">
            <a:spAutoFit/>
          </a:bodyPr>
          <a:lstStyle/>
          <a:p>
            <a:r>
              <a:rPr lang="de-DE" sz="5400" b="1" dirty="0">
                <a:latin typeface="Arial Black" pitchFamily="34" charset="0"/>
              </a:rPr>
              <a:t>SLOW FASHION</a:t>
            </a:r>
          </a:p>
        </p:txBody>
      </p:sp>
      <p:pic>
        <p:nvPicPr>
          <p:cNvPr id="166915" name="Picture 2"/>
          <p:cNvPicPr>
            <a:picLocks noChangeAspect="1" noChangeArrowheads="1"/>
          </p:cNvPicPr>
          <p:nvPr/>
        </p:nvPicPr>
        <p:blipFill>
          <a:blip r:embed="rId2" cstate="print"/>
          <a:srcRect/>
          <a:stretch>
            <a:fillRect/>
          </a:stretch>
        </p:blipFill>
        <p:spPr bwMode="auto">
          <a:xfrm>
            <a:off x="1055688" y="1885950"/>
            <a:ext cx="7032625" cy="3375025"/>
          </a:xfrm>
          <a:prstGeom prst="rect">
            <a:avLst/>
          </a:prstGeom>
          <a:noFill/>
          <a:ln w="9525">
            <a:noFill/>
            <a:miter lim="800000"/>
            <a:headEnd/>
            <a:tailEnd/>
          </a:ln>
        </p:spPr>
      </p:pic>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5" name="Rechteck 4"/>
          <p:cNvSpPr/>
          <p:nvPr/>
        </p:nvSpPr>
        <p:spPr>
          <a:xfrm rot="16200000">
            <a:off x="-409575" y="5782791"/>
            <a:ext cx="1073150" cy="254000"/>
          </a:xfrm>
          <a:prstGeom prst="rect">
            <a:avLst/>
          </a:prstGeom>
        </p:spPr>
        <p:txBody>
          <a:bodyPr>
            <a:spAutoFit/>
          </a:bodyPr>
          <a:lstStyle/>
          <a:p>
            <a:pPr algn="ctr">
              <a:defRPr/>
            </a:pPr>
            <a:r>
              <a:rPr lang="de-DE" sz="1050" dirty="0" smtClean="0"/>
              <a:t>DBZ</a:t>
            </a:r>
            <a:endParaRPr lang="de-DE" sz="1050" dirty="0"/>
          </a:p>
        </p:txBody>
      </p:sp>
    </p:spTree>
    <p:extLst>
      <p:ext uri="{BB962C8B-B14F-4D97-AF65-F5344CB8AC3E}">
        <p14:creationId xmlns:p14="http://schemas.microsoft.com/office/powerpoint/2010/main" val="2633232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cstate="print"/>
          <a:srcRect/>
          <a:stretch>
            <a:fillRect/>
          </a:stretch>
        </p:blipFill>
        <p:spPr bwMode="auto">
          <a:xfrm>
            <a:off x="2555875" y="855663"/>
            <a:ext cx="4175125" cy="5146675"/>
          </a:xfrm>
          <a:prstGeom prst="rect">
            <a:avLst/>
          </a:prstGeom>
          <a:noFill/>
          <a:ln w="9525">
            <a:noFill/>
            <a:miter lim="800000"/>
            <a:headEnd/>
            <a:tailEnd/>
          </a:ln>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extLst>
      <p:ext uri="{BB962C8B-B14F-4D97-AF65-F5344CB8AC3E}">
        <p14:creationId xmlns:p14="http://schemas.microsoft.com/office/powerpoint/2010/main" val="3317110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809625"/>
            <a:ext cx="82391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4435" name="Picture 6" descr="http://theselvedgeyard.files.wordpress.com/2009/03/patagonia_logo_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950" y="115888"/>
            <a:ext cx="192722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7148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ebastianbackhaus.files.wordpress.com/2009/06/lohas-studie-titel.png?w=480&amp;h=682"/>
          <p:cNvPicPr>
            <a:picLocks noChangeAspect="1" noChangeArrowheads="1"/>
          </p:cNvPicPr>
          <p:nvPr/>
        </p:nvPicPr>
        <p:blipFill>
          <a:blip r:embed="rId2" cstate="print"/>
          <a:srcRect/>
          <a:stretch>
            <a:fillRect/>
          </a:stretch>
        </p:blipFill>
        <p:spPr bwMode="auto">
          <a:xfrm>
            <a:off x="714375" y="685800"/>
            <a:ext cx="3857625" cy="5486400"/>
          </a:xfrm>
          <a:prstGeom prst="rect">
            <a:avLst/>
          </a:prstGeom>
          <a:noFill/>
          <a:ln>
            <a:solidFill>
              <a:schemeClr val="tx1"/>
            </a:solidFill>
          </a:ln>
        </p:spPr>
      </p:pic>
      <p:sp>
        <p:nvSpPr>
          <p:cNvPr id="3" name="Textfeld 2"/>
          <p:cNvSpPr txBox="1"/>
          <p:nvPr/>
        </p:nvSpPr>
        <p:spPr>
          <a:xfrm>
            <a:off x="4572000" y="2521059"/>
            <a:ext cx="4231095" cy="1815882"/>
          </a:xfrm>
          <a:prstGeom prst="rect">
            <a:avLst/>
          </a:prstGeom>
          <a:noFill/>
        </p:spPr>
        <p:txBody>
          <a:bodyPr wrap="none" rtlCol="0">
            <a:spAutoFit/>
          </a:bodyPr>
          <a:lstStyle/>
          <a:p>
            <a:r>
              <a:rPr lang="de-DE" sz="2800" b="1" dirty="0" smtClean="0"/>
              <a:t>LOHAS:</a:t>
            </a:r>
          </a:p>
          <a:p>
            <a:r>
              <a:rPr lang="de-DE" sz="2800" b="1" dirty="0" smtClean="0"/>
              <a:t>More </a:t>
            </a:r>
            <a:r>
              <a:rPr lang="de-DE" sz="2800" b="1" dirty="0" err="1" smtClean="0"/>
              <a:t>than</a:t>
            </a:r>
            <a:r>
              <a:rPr lang="de-DE" sz="2800" b="1" dirty="0" smtClean="0"/>
              <a:t> Green-Glamour.</a:t>
            </a:r>
          </a:p>
          <a:p>
            <a:r>
              <a:rPr lang="de-DE" sz="2800" b="1" dirty="0" smtClean="0"/>
              <a:t>A </a:t>
            </a:r>
            <a:r>
              <a:rPr lang="de-DE" sz="2800" b="1" dirty="0" err="1" smtClean="0"/>
              <a:t>socio-cultural</a:t>
            </a:r>
            <a:endParaRPr lang="de-DE" sz="2800" b="1" dirty="0" smtClean="0"/>
          </a:p>
          <a:p>
            <a:r>
              <a:rPr lang="de-DE" sz="2800" b="1" dirty="0" smtClean="0"/>
              <a:t>Segmentation</a:t>
            </a:r>
            <a:endParaRPr lang="de-DE" sz="2800" b="1" dirty="0"/>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extLst>
      <p:ext uri="{BB962C8B-B14F-4D97-AF65-F5344CB8AC3E}">
        <p14:creationId xmlns:p14="http://schemas.microsoft.com/office/powerpoint/2010/main" val="41966954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print"/>
          <a:srcRect/>
          <a:stretch>
            <a:fillRect/>
          </a:stretch>
        </p:blipFill>
        <p:spPr bwMode="auto">
          <a:xfrm>
            <a:off x="1397793" y="2057400"/>
            <a:ext cx="6348413" cy="2743200"/>
          </a:xfrm>
          <a:prstGeom prst="rect">
            <a:avLst/>
          </a:prstGeom>
          <a:noFill/>
          <a:ln w="9525">
            <a:noFill/>
            <a:miter lim="800000"/>
            <a:headEnd/>
            <a:tailEnd/>
          </a:ln>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Fragile</a:t>
            </a:r>
            <a:endParaRPr lang="de-DE" sz="1050" dirty="0"/>
          </a:p>
        </p:txBody>
      </p:sp>
    </p:spTree>
    <p:extLst>
      <p:ext uri="{BB962C8B-B14F-4D97-AF65-F5344CB8AC3E}">
        <p14:creationId xmlns:p14="http://schemas.microsoft.com/office/powerpoint/2010/main" val="24780439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6" name="Picture 2" descr="http://www.football-wallpapers.com/wallpapers4/germany_fans_1_1024x768.jpg"/>
          <p:cNvPicPr>
            <a:picLocks noChangeAspect="1" noChangeArrowheads="1"/>
          </p:cNvPicPr>
          <p:nvPr/>
        </p:nvPicPr>
        <p:blipFill>
          <a:blip r:embed="rId2" cstate="print"/>
          <a:srcRect/>
          <a:stretch>
            <a:fillRect/>
          </a:stretch>
        </p:blipFill>
        <p:spPr bwMode="auto">
          <a:xfrm>
            <a:off x="914400" y="685800"/>
            <a:ext cx="7315200" cy="5486400"/>
          </a:xfrm>
          <a:prstGeom prst="rect">
            <a:avLst/>
          </a:prstGeom>
          <a:noFill/>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Spiegel</a:t>
            </a:r>
            <a:endParaRPr lang="de-DE" sz="1050" dirty="0"/>
          </a:p>
        </p:txBody>
      </p:sp>
    </p:spTree>
    <p:extLst>
      <p:ext uri="{BB962C8B-B14F-4D97-AF65-F5344CB8AC3E}">
        <p14:creationId xmlns:p14="http://schemas.microsoft.com/office/powerpoint/2010/main" val="35649480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922" name="Picture 2" descr="http://www.zeitenschrift.com/magazin/45-geiz-.jpg"/>
          <p:cNvPicPr>
            <a:picLocks noChangeAspect="1" noChangeArrowheads="1"/>
          </p:cNvPicPr>
          <p:nvPr/>
        </p:nvPicPr>
        <p:blipFill>
          <a:blip r:embed="rId2" cstate="print"/>
          <a:srcRect/>
          <a:stretch>
            <a:fillRect/>
          </a:stretch>
        </p:blipFill>
        <p:spPr bwMode="auto">
          <a:xfrm>
            <a:off x="1197590" y="1340768"/>
            <a:ext cx="6748819" cy="4176464"/>
          </a:xfrm>
          <a:prstGeom prst="rect">
            <a:avLst/>
          </a:prstGeom>
          <a:noFill/>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err="1" smtClean="0"/>
              <a:t>Flickr</a:t>
            </a:r>
            <a:endParaRPr lang="de-DE" sz="1050" dirty="0"/>
          </a:p>
        </p:txBody>
      </p:sp>
    </p:spTree>
    <p:extLst>
      <p:ext uri="{BB962C8B-B14F-4D97-AF65-F5344CB8AC3E}">
        <p14:creationId xmlns:p14="http://schemas.microsoft.com/office/powerpoint/2010/main" val="6185247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2" descr="http://sphotos.ak.fbcdn.net/hphotos-ak-snc3/hs086.snc3/15351_1315091395592_1179912902_992055_6374407_n.jpg">
            <a:hlinkClick r:id="rId2"/>
          </p:cNvPr>
          <p:cNvPicPr>
            <a:picLocks noChangeAspect="1" noChangeArrowheads="1"/>
          </p:cNvPicPr>
          <p:nvPr/>
        </p:nvPicPr>
        <p:blipFill>
          <a:blip r:embed="rId3" cstate="print"/>
          <a:srcRect/>
          <a:stretch>
            <a:fillRect/>
          </a:stretch>
        </p:blipFill>
        <p:spPr bwMode="auto">
          <a:xfrm>
            <a:off x="819275" y="1105884"/>
            <a:ext cx="7505449" cy="4646231"/>
          </a:xfrm>
          <a:prstGeom prst="rect">
            <a:avLst/>
          </a:prstGeom>
          <a:noFill/>
        </p:spPr>
      </p:pic>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smtClean="0"/>
              <a:t>Spiegel</a:t>
            </a:r>
            <a:endParaRPr lang="de-DE" sz="1050" dirty="0"/>
          </a:p>
        </p:txBody>
      </p:sp>
    </p:spTree>
    <p:extLst>
      <p:ext uri="{BB962C8B-B14F-4D97-AF65-F5344CB8AC3E}">
        <p14:creationId xmlns:p14="http://schemas.microsoft.com/office/powerpoint/2010/main" val="16219159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8632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immagini presentazioni\Davos 2\51R for decades...jpg"/>
          <p:cNvPicPr>
            <a:picLocks noChangeAspect="1" noChangeArrowheads="1"/>
          </p:cNvPicPr>
          <p:nvPr/>
        </p:nvPicPr>
        <p:blipFill>
          <a:blip r:embed="rId2" cstate="print"/>
          <a:srcRect/>
          <a:stretch>
            <a:fillRect/>
          </a:stretch>
        </p:blipFill>
        <p:spPr bwMode="auto">
          <a:xfrm>
            <a:off x="914400" y="762000"/>
            <a:ext cx="7315200" cy="5332413"/>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a:t>Focus</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8" descr="http://www.bmelv.de/cae/servlet/contentblob/448608/poster/22871/Maisfeld.jpg"/>
          <p:cNvPicPr>
            <a:picLocks noChangeAspect="1" noChangeArrowheads="1"/>
          </p:cNvPicPr>
          <p:nvPr/>
        </p:nvPicPr>
        <p:blipFill>
          <a:blip r:embed="rId2" cstate="print"/>
          <a:srcRect/>
          <a:stretch>
            <a:fillRect/>
          </a:stretch>
        </p:blipFill>
        <p:spPr bwMode="auto">
          <a:xfrm>
            <a:off x="900112" y="2000249"/>
            <a:ext cx="7343776" cy="3671889"/>
          </a:xfrm>
          <a:prstGeom prst="rect">
            <a:avLst/>
          </a:prstGeom>
          <a:noFill/>
          <a:ln w="9525">
            <a:noFill/>
            <a:miter lim="800000"/>
            <a:headEnd/>
            <a:tailEnd/>
          </a:ln>
        </p:spPr>
      </p:pic>
      <p:sp>
        <p:nvSpPr>
          <p:cNvPr id="104452" name="Pfeil nach rechts 5"/>
          <p:cNvSpPr>
            <a:spLocks noChangeArrowheads="1"/>
          </p:cNvSpPr>
          <p:nvPr/>
        </p:nvSpPr>
        <p:spPr bwMode="auto">
          <a:xfrm>
            <a:off x="3357562" y="1285860"/>
            <a:ext cx="1214438" cy="570942"/>
          </a:xfrm>
          <a:prstGeom prst="rightArrow">
            <a:avLst>
              <a:gd name="adj1" fmla="val 50000"/>
              <a:gd name="adj2" fmla="val 49997"/>
            </a:avLst>
          </a:prstGeom>
          <a:solidFill>
            <a:srgbClr val="C00000"/>
          </a:solidFill>
          <a:ln w="9525" algn="ctr">
            <a:solidFill>
              <a:srgbClr val="C00000"/>
            </a:solidFill>
            <a:round/>
            <a:headEnd/>
            <a:tailEnd/>
          </a:ln>
        </p:spPr>
        <p:txBody>
          <a:bodyPr/>
          <a:lstStyle/>
          <a:p>
            <a:pPr algn="ctr"/>
            <a:endParaRPr lang="de-DE" sz="4400"/>
          </a:p>
        </p:txBody>
      </p:sp>
      <p:sp>
        <p:nvSpPr>
          <p:cNvPr id="104453" name="Pfeil nach rechts 6"/>
          <p:cNvSpPr>
            <a:spLocks noChangeArrowheads="1"/>
          </p:cNvSpPr>
          <p:nvPr/>
        </p:nvSpPr>
        <p:spPr bwMode="auto">
          <a:xfrm rot="10800000">
            <a:off x="4572000" y="1285860"/>
            <a:ext cx="1214438" cy="570942"/>
          </a:xfrm>
          <a:prstGeom prst="rightArrow">
            <a:avLst>
              <a:gd name="adj1" fmla="val 50000"/>
              <a:gd name="adj2" fmla="val 49997"/>
            </a:avLst>
          </a:prstGeom>
          <a:solidFill>
            <a:srgbClr val="C00000"/>
          </a:solidFill>
          <a:ln w="9525" algn="ctr">
            <a:solidFill>
              <a:srgbClr val="C00000"/>
            </a:solidFill>
            <a:round/>
            <a:headEnd/>
            <a:tailEnd/>
          </a:ln>
        </p:spPr>
        <p:txBody>
          <a:bodyPr/>
          <a:lstStyle/>
          <a:p>
            <a:pPr algn="ctr"/>
            <a:endParaRPr lang="de-DE" sz="4400"/>
          </a:p>
        </p:txBody>
      </p:sp>
      <p:sp>
        <p:nvSpPr>
          <p:cNvPr id="104454" name="Rechteck 8"/>
          <p:cNvSpPr>
            <a:spLocks noChangeArrowheads="1"/>
          </p:cNvSpPr>
          <p:nvPr/>
        </p:nvSpPr>
        <p:spPr bwMode="auto">
          <a:xfrm>
            <a:off x="900114" y="1071563"/>
            <a:ext cx="2171700" cy="923330"/>
          </a:xfrm>
          <a:prstGeom prst="rect">
            <a:avLst/>
          </a:prstGeom>
          <a:noFill/>
          <a:ln w="9525">
            <a:noFill/>
            <a:miter lim="800000"/>
            <a:headEnd/>
            <a:tailEnd/>
          </a:ln>
        </p:spPr>
        <p:txBody>
          <a:bodyPr wrap="square">
            <a:spAutoFit/>
          </a:bodyPr>
          <a:lstStyle/>
          <a:p>
            <a:pPr algn="ctr"/>
            <a:r>
              <a:rPr lang="de-DE" sz="5400" b="1" dirty="0">
                <a:cs typeface="Arial" pitchFamily="34" charset="0"/>
              </a:rPr>
              <a:t>FOOD</a:t>
            </a:r>
          </a:p>
        </p:txBody>
      </p:sp>
      <p:sp>
        <p:nvSpPr>
          <p:cNvPr id="104455" name="Rechteck 9"/>
          <p:cNvSpPr>
            <a:spLocks noChangeArrowheads="1"/>
          </p:cNvSpPr>
          <p:nvPr/>
        </p:nvSpPr>
        <p:spPr bwMode="auto">
          <a:xfrm>
            <a:off x="6072189" y="1071563"/>
            <a:ext cx="2357463" cy="923330"/>
          </a:xfrm>
          <a:prstGeom prst="rect">
            <a:avLst/>
          </a:prstGeom>
          <a:noFill/>
          <a:ln w="9525">
            <a:noFill/>
            <a:miter lim="800000"/>
            <a:headEnd/>
            <a:tailEnd/>
          </a:ln>
        </p:spPr>
        <p:txBody>
          <a:bodyPr wrap="square">
            <a:spAutoFit/>
          </a:bodyPr>
          <a:lstStyle/>
          <a:p>
            <a:pPr algn="ctr"/>
            <a:r>
              <a:rPr lang="de-DE" sz="5400" b="1" dirty="0">
                <a:cs typeface="Arial" pitchFamily="34" charset="0"/>
              </a:rPr>
              <a:t>SPRIT</a:t>
            </a:r>
          </a:p>
        </p:txBody>
      </p:sp>
      <p:sp>
        <p:nvSpPr>
          <p:cNvPr id="8" name="Rechteck 7"/>
          <p:cNvSpPr/>
          <p:nvPr/>
        </p:nvSpPr>
        <p:spPr>
          <a:xfrm rot="16200000">
            <a:off x="-409575" y="5837238"/>
            <a:ext cx="1073150" cy="254000"/>
          </a:xfrm>
          <a:prstGeom prst="rect">
            <a:avLst/>
          </a:prstGeom>
        </p:spPr>
        <p:txBody>
          <a:bodyPr>
            <a:spAutoFit/>
          </a:bodyPr>
          <a:lstStyle/>
          <a:p>
            <a:pPr>
              <a:defRPr/>
            </a:pPr>
            <a:r>
              <a:rPr lang="de-DE" sz="1050" dirty="0"/>
              <a:t>Getty Images</a:t>
            </a:r>
          </a:p>
        </p:txBody>
      </p:sp>
    </p:spTree>
    <p:extLst>
      <p:ext uri="{BB962C8B-B14F-4D97-AF65-F5344CB8AC3E}">
        <p14:creationId xmlns:p14="http://schemas.microsoft.com/office/powerpoint/2010/main" val="21760800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900_bpk21"/>
          <p:cNvPicPr>
            <a:picLocks noChangeAspect="1" noChangeArrowheads="1"/>
          </p:cNvPicPr>
          <p:nvPr/>
        </p:nvPicPr>
        <p:blipFill>
          <a:blip r:embed="rId2" cstate="print"/>
          <a:srcRect/>
          <a:stretch>
            <a:fillRect/>
          </a:stretch>
        </p:blipFill>
        <p:spPr bwMode="auto">
          <a:xfrm>
            <a:off x="340518" y="368300"/>
            <a:ext cx="8462963" cy="6121400"/>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a:t>Getty Images</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571500" y="261938"/>
            <a:ext cx="7929563" cy="597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disfruteconpoco.cl/wp-content/uploads/2008/11/chna_man_17_05.jpg"/>
          <p:cNvPicPr>
            <a:picLocks noChangeAspect="1" noChangeArrowheads="1"/>
          </p:cNvPicPr>
          <p:nvPr/>
        </p:nvPicPr>
        <p:blipFill>
          <a:blip r:embed="rId3" cstate="print"/>
          <a:srcRect/>
          <a:stretch>
            <a:fillRect/>
          </a:stretch>
        </p:blipFill>
        <p:spPr bwMode="auto">
          <a:xfrm>
            <a:off x="1476375" y="44450"/>
            <a:ext cx="6191250" cy="3384550"/>
          </a:xfrm>
          <a:prstGeom prst="rect">
            <a:avLst/>
          </a:prstGeom>
          <a:noFill/>
          <a:ln w="9525">
            <a:noFill/>
            <a:miter lim="800000"/>
            <a:headEnd/>
            <a:tailEnd/>
          </a:ln>
        </p:spPr>
      </p:pic>
      <p:pic>
        <p:nvPicPr>
          <p:cNvPr id="106499" name="Picture 4" descr="http://www.moma.org/interactives/exhibitions/2001/gursky/images/99cent_pop.jpg"/>
          <p:cNvPicPr>
            <a:picLocks noChangeAspect="1" noChangeArrowheads="1"/>
          </p:cNvPicPr>
          <p:nvPr/>
        </p:nvPicPr>
        <p:blipFill>
          <a:blip r:embed="rId4" cstate="print"/>
          <a:srcRect/>
          <a:stretch>
            <a:fillRect/>
          </a:stretch>
        </p:blipFill>
        <p:spPr bwMode="auto">
          <a:xfrm>
            <a:off x="1476375" y="3429000"/>
            <a:ext cx="6191250" cy="3343275"/>
          </a:xfrm>
          <a:prstGeom prst="rect">
            <a:avLst/>
          </a:prstGeom>
          <a:noFill/>
          <a:ln w="9525">
            <a:noFill/>
            <a:miter lim="800000"/>
            <a:headEnd/>
            <a:tailEnd/>
          </a:ln>
        </p:spPr>
      </p:pic>
      <p:sp>
        <p:nvSpPr>
          <p:cNvPr id="4" name="Rechteck 3"/>
          <p:cNvSpPr/>
          <p:nvPr/>
        </p:nvSpPr>
        <p:spPr>
          <a:xfrm rot="16200000">
            <a:off x="-1373982" y="4802982"/>
            <a:ext cx="3001963" cy="254000"/>
          </a:xfrm>
          <a:prstGeom prst="rect">
            <a:avLst/>
          </a:prstGeom>
        </p:spPr>
        <p:txBody>
          <a:bodyPr>
            <a:spAutoFit/>
          </a:bodyPr>
          <a:lstStyle/>
          <a:p>
            <a:pPr>
              <a:defRPr/>
            </a:pPr>
            <a:r>
              <a:rPr lang="de-DE" sz="1050" dirty="0"/>
              <a:t>Andreas Gursky</a:t>
            </a:r>
          </a:p>
        </p:txBody>
      </p:sp>
    </p:spTree>
    <p:extLst>
      <p:ext uri="{BB962C8B-B14F-4D97-AF65-F5344CB8AC3E}">
        <p14:creationId xmlns:p14="http://schemas.microsoft.com/office/powerpoint/2010/main" val="40785640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resourcesforlife.com/wp/wp-content/uploads/2008/08/20091118we-banksy-dancing-toxic-waste-crudeoil.jpg"/>
          <p:cNvPicPr>
            <a:picLocks noChangeAspect="1" noChangeArrowheads="1"/>
          </p:cNvPicPr>
          <p:nvPr/>
        </p:nvPicPr>
        <p:blipFill>
          <a:blip r:embed="rId2" cstate="print"/>
          <a:srcRect/>
          <a:stretch>
            <a:fillRect/>
          </a:stretch>
        </p:blipFill>
        <p:spPr bwMode="auto">
          <a:xfrm>
            <a:off x="1436167" y="1088740"/>
            <a:ext cx="6271665" cy="4680520"/>
          </a:xfrm>
          <a:prstGeom prst="rect">
            <a:avLst/>
          </a:prstGeom>
          <a:noFill/>
        </p:spPr>
      </p:pic>
      <p:sp>
        <p:nvSpPr>
          <p:cNvPr id="4" name="Rechteck 3"/>
          <p:cNvSpPr/>
          <p:nvPr/>
        </p:nvSpPr>
        <p:spPr>
          <a:xfrm rot="16200000">
            <a:off x="-409575" y="5782791"/>
            <a:ext cx="1073150" cy="254000"/>
          </a:xfrm>
          <a:prstGeom prst="rect">
            <a:avLst/>
          </a:prstGeom>
        </p:spPr>
        <p:txBody>
          <a:bodyPr>
            <a:spAutoFit/>
          </a:bodyPr>
          <a:lstStyle/>
          <a:p>
            <a:pPr algn="ctr">
              <a:defRPr/>
            </a:pPr>
            <a:r>
              <a:rPr lang="de-DE" sz="1050" dirty="0" err="1" smtClean="0"/>
              <a:t>Bansky</a:t>
            </a:r>
            <a:endParaRPr lang="de-DE" sz="1050" dirty="0"/>
          </a:p>
        </p:txBody>
      </p:sp>
      <p:sp>
        <p:nvSpPr>
          <p:cNvPr id="5" name="Inhaltsplatzhalter 4"/>
          <p:cNvSpPr>
            <a:spLocks noGrp="1"/>
          </p:cNvSpPr>
          <p:nvPr>
            <p:ph sz="quarter" idx="10"/>
          </p:nvPr>
        </p:nvSpPr>
        <p:spPr/>
        <p:txBody>
          <a:bodyPr/>
          <a:lstStyle/>
          <a:p>
            <a:endParaRPr lang="de-DE"/>
          </a:p>
        </p:txBody>
      </p:sp>
      <p:sp>
        <p:nvSpPr>
          <p:cNvPr id="6" name="Inhaltsplatzhalter 1"/>
          <p:cNvSpPr txBox="1">
            <a:spLocks/>
          </p:cNvSpPr>
          <p:nvPr/>
        </p:nvSpPr>
        <p:spPr>
          <a:xfrm>
            <a:off x="152401" y="66055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958867" y="1820863"/>
            <a:ext cx="7226274" cy="2800767"/>
          </a:xfrm>
          <a:prstGeom prst="rect">
            <a:avLst/>
          </a:prstGeom>
          <a:solidFill>
            <a:schemeClr val="bg1"/>
          </a:solidFill>
          <a:ln w="9525">
            <a:solidFill>
              <a:schemeClr val="bg1"/>
            </a:solidFill>
            <a:miter lim="800000"/>
            <a:headEnd/>
            <a:tailEnd/>
          </a:ln>
        </p:spPr>
        <p:txBody>
          <a:bodyPr wrap="none">
            <a:spAutoFit/>
          </a:bodyPr>
          <a:lstStyle/>
          <a:p>
            <a:pPr algn="ctr"/>
            <a:r>
              <a:rPr lang="de-DE" sz="4400" b="1" dirty="0" smtClean="0">
                <a:latin typeface="Arial Black" pitchFamily="34" charset="0"/>
              </a:rPr>
              <a:t>WHAT IS THE FRAME ?</a:t>
            </a:r>
          </a:p>
          <a:p>
            <a:pPr algn="ctr"/>
            <a:endParaRPr lang="de-DE" sz="4400" b="1" dirty="0">
              <a:latin typeface="Arial Black" pitchFamily="34" charset="0"/>
            </a:endParaRPr>
          </a:p>
          <a:p>
            <a:pPr algn="ctr"/>
            <a:r>
              <a:rPr lang="de-DE" sz="4400" b="1" dirty="0" smtClean="0">
                <a:latin typeface="Arial Black" pitchFamily="34" charset="0"/>
              </a:rPr>
              <a:t>WHAT IS THE SOCIAL </a:t>
            </a:r>
          </a:p>
          <a:p>
            <a:pPr algn="ctr"/>
            <a:r>
              <a:rPr lang="de-DE" sz="4400" b="1" dirty="0" smtClean="0">
                <a:latin typeface="Arial Black" pitchFamily="34" charset="0"/>
              </a:rPr>
              <a:t>PROJECT</a:t>
            </a:r>
            <a:endParaRPr lang="de-DE" sz="4400" b="1" dirty="0">
              <a:latin typeface="Arial Black" pitchFamily="34" charset="0"/>
            </a:endParaRP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459083" y="1820863"/>
            <a:ext cx="4225837" cy="3216265"/>
          </a:xfrm>
          <a:prstGeom prst="rect">
            <a:avLst/>
          </a:prstGeom>
          <a:solidFill>
            <a:schemeClr val="bg1"/>
          </a:solidFill>
          <a:ln w="9525">
            <a:solidFill>
              <a:schemeClr val="bg1"/>
            </a:solidFill>
            <a:miter lim="800000"/>
            <a:headEnd/>
            <a:tailEnd/>
          </a:ln>
        </p:spPr>
        <p:txBody>
          <a:bodyPr wrap="none">
            <a:spAutoFit/>
          </a:bodyPr>
          <a:lstStyle/>
          <a:p>
            <a:pPr algn="ctr"/>
            <a:r>
              <a:rPr lang="de-DE" sz="4400" b="1" dirty="0" smtClean="0">
                <a:latin typeface="Arial Black" pitchFamily="34" charset="0"/>
              </a:rPr>
              <a:t>PEOPLE</a:t>
            </a:r>
            <a:endParaRPr lang="de-DE" sz="4400" b="1" dirty="0">
              <a:latin typeface="Arial Black" pitchFamily="34" charset="0"/>
            </a:endParaRPr>
          </a:p>
          <a:p>
            <a:pPr algn="ctr"/>
            <a:r>
              <a:rPr lang="de-DE" sz="11500" b="1" dirty="0">
                <a:solidFill>
                  <a:srgbClr val="A80000"/>
                </a:solidFill>
                <a:latin typeface="Arial Black" pitchFamily="34" charset="0"/>
              </a:rPr>
              <a:t>=</a:t>
            </a:r>
          </a:p>
          <a:p>
            <a:pPr algn="ctr"/>
            <a:r>
              <a:rPr lang="de-DE" sz="4400" b="1" dirty="0" smtClean="0">
                <a:latin typeface="Arial Black" pitchFamily="34" charset="0"/>
              </a:rPr>
              <a:t>CONSUMERS</a:t>
            </a:r>
            <a:endParaRPr lang="de-DE" sz="4400" b="1" dirty="0">
              <a:latin typeface="Arial Black" pitchFamily="34" charset="0"/>
            </a:endParaRPr>
          </a:p>
        </p:txBody>
      </p:sp>
      <p:cxnSp>
        <p:nvCxnSpPr>
          <p:cNvPr id="192515" name="Gerade Verbindung 3"/>
          <p:cNvCxnSpPr>
            <a:cxnSpLocks noChangeShapeType="1"/>
          </p:cNvCxnSpPr>
          <p:nvPr/>
        </p:nvCxnSpPr>
        <p:spPr bwMode="auto">
          <a:xfrm rot="5400000" flipH="1" flipV="1">
            <a:off x="4067175" y="2997201"/>
            <a:ext cx="936625" cy="647700"/>
          </a:xfrm>
          <a:prstGeom prst="line">
            <a:avLst/>
          </a:prstGeom>
          <a:noFill/>
          <a:ln w="190500" algn="ctr">
            <a:solidFill>
              <a:srgbClr val="A80000"/>
            </a:solidFill>
            <a:round/>
            <a:headEnd/>
            <a:tailEnd/>
          </a:ln>
        </p:spPr>
      </p:cxn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459081" y="2367171"/>
            <a:ext cx="4225837" cy="2123658"/>
          </a:xfrm>
          <a:prstGeom prst="rect">
            <a:avLst/>
          </a:prstGeom>
          <a:solidFill>
            <a:schemeClr val="bg1"/>
          </a:solidFill>
          <a:ln w="9525">
            <a:solidFill>
              <a:schemeClr val="bg1"/>
            </a:solidFill>
            <a:miter lim="800000"/>
            <a:headEnd/>
            <a:tailEnd/>
          </a:ln>
        </p:spPr>
        <p:txBody>
          <a:bodyPr wrap="none">
            <a:spAutoFit/>
          </a:bodyPr>
          <a:lstStyle/>
          <a:p>
            <a:pPr algn="ctr"/>
            <a:r>
              <a:rPr lang="de-DE" sz="4400" b="1" dirty="0" smtClean="0">
                <a:latin typeface="Arial Black" pitchFamily="34" charset="0"/>
              </a:rPr>
              <a:t>CONSUMERS</a:t>
            </a:r>
          </a:p>
          <a:p>
            <a:pPr algn="ctr"/>
            <a:r>
              <a:rPr lang="de-DE" sz="4400" b="1" dirty="0" smtClean="0">
                <a:latin typeface="Arial Black" pitchFamily="34" charset="0"/>
              </a:rPr>
              <a:t>GOT</a:t>
            </a:r>
          </a:p>
          <a:p>
            <a:pPr algn="ctr"/>
            <a:r>
              <a:rPr lang="de-DE" sz="4400" b="1" dirty="0" smtClean="0">
                <a:latin typeface="Arial Black" pitchFamily="34" charset="0"/>
              </a:rPr>
              <a:t>CONSUMED</a:t>
            </a:r>
            <a:endParaRPr lang="de-DE" sz="4400" b="1" dirty="0">
              <a:latin typeface="Arial Black" pitchFamily="34" charset="0"/>
            </a:endParaRP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438500" y="2367171"/>
            <a:ext cx="8267008" cy="2123658"/>
          </a:xfrm>
          <a:prstGeom prst="rect">
            <a:avLst/>
          </a:prstGeom>
          <a:solidFill>
            <a:schemeClr val="bg1"/>
          </a:solidFill>
          <a:ln w="9525">
            <a:solidFill>
              <a:schemeClr val="bg1"/>
            </a:solidFill>
            <a:miter lim="800000"/>
            <a:headEnd/>
            <a:tailEnd/>
          </a:ln>
        </p:spPr>
        <p:txBody>
          <a:bodyPr wrap="none">
            <a:spAutoFit/>
          </a:bodyPr>
          <a:lstStyle/>
          <a:p>
            <a:pPr algn="ctr"/>
            <a:r>
              <a:rPr lang="de-DE" sz="4400" b="1" dirty="0" smtClean="0">
                <a:latin typeface="Arial Black" pitchFamily="34" charset="0"/>
              </a:rPr>
              <a:t>STAGNATION</a:t>
            </a:r>
          </a:p>
          <a:p>
            <a:pPr algn="ctr"/>
            <a:endParaRPr lang="de-DE" sz="4400" b="1" dirty="0" smtClean="0">
              <a:latin typeface="Arial Black" pitchFamily="34" charset="0"/>
            </a:endParaRPr>
          </a:p>
          <a:p>
            <a:pPr algn="ctr"/>
            <a:r>
              <a:rPr lang="de-DE" sz="4400" b="1" dirty="0" smtClean="0">
                <a:latin typeface="Arial Black" pitchFamily="34" charset="0"/>
              </a:rPr>
              <a:t>CONSUMERS‘ RETENTION</a:t>
            </a:r>
          </a:p>
        </p:txBody>
      </p:sp>
      <p:sp>
        <p:nvSpPr>
          <p:cNvPr id="3"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ttp://maggiesfarm.anotherdotcom.com/uploads/germany.jpg"/>
          <p:cNvPicPr>
            <a:picLocks noChangeAspect="1" noChangeArrowheads="1"/>
          </p:cNvPicPr>
          <p:nvPr/>
        </p:nvPicPr>
        <p:blipFill>
          <a:blip r:embed="rId2" cstate="print"/>
          <a:srcRect/>
          <a:stretch>
            <a:fillRect/>
          </a:stretch>
        </p:blipFill>
        <p:spPr bwMode="auto">
          <a:xfrm>
            <a:off x="1174062" y="944724"/>
            <a:ext cx="6795875" cy="4968552"/>
          </a:xfrm>
          <a:prstGeom prst="rect">
            <a:avLst/>
          </a:prstGeom>
          <a:noFill/>
          <a:ln w="9525">
            <a:noFill/>
            <a:miter lim="800000"/>
            <a:headEnd/>
            <a:tailEnd/>
          </a:ln>
        </p:spPr>
      </p:pic>
      <p:sp>
        <p:nvSpPr>
          <p:cNvPr id="3" name="Rechteck 2"/>
          <p:cNvSpPr/>
          <p:nvPr/>
        </p:nvSpPr>
        <p:spPr>
          <a:xfrm rot="16200000">
            <a:off x="-1662113" y="4519613"/>
            <a:ext cx="3578225" cy="254000"/>
          </a:xfrm>
          <a:prstGeom prst="rect">
            <a:avLst/>
          </a:prstGeom>
        </p:spPr>
        <p:txBody>
          <a:bodyPr>
            <a:spAutoFit/>
          </a:bodyPr>
          <a:lstStyle/>
          <a:p>
            <a:pPr>
              <a:defRPr/>
            </a:pPr>
            <a:r>
              <a:rPr lang="de-DE" sz="1050" b="1" dirty="0" err="1"/>
              <a:t>Hungry</a:t>
            </a:r>
            <a:r>
              <a:rPr lang="de-DE" sz="1050" b="1" dirty="0"/>
              <a:t> Planet. </a:t>
            </a:r>
            <a:r>
              <a:rPr lang="de-DE" sz="1050" b="1" dirty="0" err="1"/>
              <a:t>What</a:t>
            </a:r>
            <a:r>
              <a:rPr lang="de-DE" sz="1050" b="1" dirty="0"/>
              <a:t> </a:t>
            </a:r>
            <a:r>
              <a:rPr lang="de-DE" sz="1050" b="1" dirty="0" err="1"/>
              <a:t>the</a:t>
            </a:r>
            <a:r>
              <a:rPr lang="de-DE" sz="1050" b="1" dirty="0"/>
              <a:t> </a:t>
            </a:r>
            <a:r>
              <a:rPr lang="de-DE" sz="1050" b="1" dirty="0" err="1"/>
              <a:t>world</a:t>
            </a:r>
            <a:r>
              <a:rPr lang="de-DE" sz="1050" b="1" dirty="0"/>
              <a:t>  </a:t>
            </a:r>
            <a:r>
              <a:rPr lang="de-DE" sz="1050" b="1" dirty="0" err="1"/>
              <a:t>eats.Ten</a:t>
            </a:r>
            <a:r>
              <a:rPr lang="de-DE" sz="1050" b="1" dirty="0"/>
              <a:t> Speed Press</a:t>
            </a:r>
            <a:endParaRPr lang="de-DE" sz="1050" dirty="0"/>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srcRect/>
          <a:stretch>
            <a:fillRect/>
          </a:stretch>
        </p:blipFill>
        <p:spPr bwMode="auto">
          <a:xfrm>
            <a:off x="1936750" y="371475"/>
            <a:ext cx="4981575" cy="6113463"/>
          </a:xfrm>
          <a:prstGeom prst="rect">
            <a:avLst/>
          </a:prstGeom>
          <a:noFill/>
          <a:ln w="9525">
            <a:noFill/>
            <a:miter lim="800000"/>
            <a:headEnd/>
            <a:tailEnd/>
          </a:ln>
        </p:spPr>
      </p:pic>
      <p:sp>
        <p:nvSpPr>
          <p:cNvPr id="3" name="Rechteck 2"/>
          <p:cNvSpPr/>
          <p:nvPr/>
        </p:nvSpPr>
        <p:spPr>
          <a:xfrm rot="16200000">
            <a:off x="-2124075" y="4052888"/>
            <a:ext cx="4502150" cy="254000"/>
          </a:xfrm>
          <a:prstGeom prst="rect">
            <a:avLst/>
          </a:prstGeom>
        </p:spPr>
        <p:txBody>
          <a:bodyPr>
            <a:spAutoFit/>
          </a:bodyPr>
          <a:lstStyle/>
          <a:p>
            <a:pPr>
              <a:defRPr/>
            </a:pPr>
            <a:r>
              <a:rPr lang="de-DE" sz="1050" dirty="0"/>
              <a:t>Sieben Mulden und eine Leiche</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http://helenwang.rdvp.org/pacific/uploaded_images/prd00024L-764097.jpg"/>
          <p:cNvPicPr>
            <a:picLocks noChangeAspect="1" noChangeArrowheads="1"/>
          </p:cNvPicPr>
          <p:nvPr/>
        </p:nvPicPr>
        <p:blipFill>
          <a:blip r:embed="rId2" cstate="print"/>
          <a:srcRect/>
          <a:stretch>
            <a:fillRect/>
          </a:stretch>
        </p:blipFill>
        <p:spPr bwMode="auto">
          <a:xfrm>
            <a:off x="395759" y="556720"/>
            <a:ext cx="8352482" cy="5744559"/>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a:t>Getty Images</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www.thefinancialhelpcenter.com/Galveston-Economy-Pics/BubbleBurst.jpg"/>
          <p:cNvPicPr>
            <a:picLocks noChangeAspect="1" noChangeArrowheads="1"/>
          </p:cNvPicPr>
          <p:nvPr/>
        </p:nvPicPr>
        <p:blipFill>
          <a:blip r:embed="rId3" cstate="print"/>
          <a:srcRect/>
          <a:stretch>
            <a:fillRect/>
          </a:stretch>
        </p:blipFill>
        <p:spPr bwMode="auto">
          <a:xfrm>
            <a:off x="1160463" y="1463675"/>
            <a:ext cx="6823075" cy="3930650"/>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a:t>Getty Images</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1306513" y="1317625"/>
            <a:ext cx="6530975" cy="4222750"/>
          </a:xfrm>
          <a:prstGeom prst="rect">
            <a:avLst/>
          </a:prstGeom>
          <a:noFill/>
          <a:ln w="9525">
            <a:noFill/>
            <a:miter lim="800000"/>
            <a:headEnd/>
            <a:tailEnd/>
          </a:ln>
        </p:spPr>
      </p:pic>
      <p:sp>
        <p:nvSpPr>
          <p:cNvPr id="3" name="Rechteck 2"/>
          <p:cNvSpPr/>
          <p:nvPr/>
        </p:nvSpPr>
        <p:spPr>
          <a:xfrm rot="16200000">
            <a:off x="-409575" y="5767388"/>
            <a:ext cx="1073150" cy="254000"/>
          </a:xfrm>
          <a:prstGeom prst="rect">
            <a:avLst/>
          </a:prstGeom>
        </p:spPr>
        <p:txBody>
          <a:bodyPr>
            <a:spAutoFit/>
          </a:bodyPr>
          <a:lstStyle/>
          <a:p>
            <a:pPr>
              <a:defRPr/>
            </a:pPr>
            <a:r>
              <a:rPr lang="de-DE" sz="1050" dirty="0"/>
              <a:t>Getty Images</a:t>
            </a:r>
          </a:p>
        </p:txBody>
      </p:sp>
      <p:sp>
        <p:nvSpPr>
          <p:cNvPr id="4" name="Inhaltsplatzhalter 1"/>
          <p:cNvSpPr txBox="1">
            <a:spLocks/>
          </p:cNvSpPr>
          <p:nvPr/>
        </p:nvSpPr>
        <p:spPr>
          <a:xfrm>
            <a:off x="1" y="6453188"/>
            <a:ext cx="9144000" cy="500066"/>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REALISE                                                                                                                                                                        </a:t>
            </a:r>
            <a:r>
              <a:rPr kumimoji="0" lang="de-DE" sz="1600" b="0" i="0" u="none" strike="noStrike" kern="1200" cap="none" spc="0" normalizeH="0" noProof="0" dirty="0" smtClean="0">
                <a:ln>
                  <a:noFill/>
                </a:ln>
                <a:solidFill>
                  <a:schemeClr val="tx1">
                    <a:tint val="75000"/>
                  </a:schemeClr>
                </a:solidFill>
                <a:effectLst/>
                <a:uLnTx/>
                <a:uFillTx/>
                <a:latin typeface="Impact" pitchFamily="34" charset="0"/>
                <a:ea typeface="+mn-ea"/>
                <a:cs typeface="+mn-cs"/>
              </a:rPr>
              <a:t>                                         THS-HB</a:t>
            </a:r>
            <a:r>
              <a:rPr kumimoji="0" lang="de-DE" sz="1600" b="0" i="0" u="none" strike="noStrike" kern="1200" cap="none" spc="0" normalizeH="0" baseline="0" noProof="0" dirty="0" smtClean="0">
                <a:ln>
                  <a:noFill/>
                </a:ln>
                <a:solidFill>
                  <a:schemeClr val="tx1">
                    <a:tint val="75000"/>
                  </a:schemeClr>
                </a:solidFill>
                <a:effectLst/>
                <a:uLnTx/>
                <a:uFillTx/>
                <a:latin typeface="Impact" pitchFamily="34" charset="0"/>
                <a:ea typeface="+mn-ea"/>
                <a:cs typeface="+mn-cs"/>
              </a:rPr>
              <a:t>									</a:t>
            </a:r>
            <a:endParaRPr kumimoji="0" lang="de-DE" sz="1200" b="0" i="0" u="none" strike="noStrike" kern="1200" cap="none" spc="0" normalizeH="0" baseline="0" noProof="0" dirty="0">
              <a:ln>
                <a:noFill/>
              </a:ln>
              <a:solidFill>
                <a:schemeClr val="tx1">
                  <a:tint val="75000"/>
                </a:schemeClr>
              </a:solidFill>
              <a:effectLst/>
              <a:uLnTx/>
              <a:uFillTx/>
              <a:latin typeface="Impact" pitchFamily="34" charset="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1235</Words>
  <Application>Microsoft Office PowerPoint</Application>
  <PresentationFormat>Bildschirmpräsentation (4:3)</PresentationFormat>
  <Paragraphs>475</Paragraphs>
  <Slides>143</Slides>
  <Notes>17</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143</vt:i4>
      </vt:variant>
    </vt:vector>
  </HeadingPairs>
  <TitlesOfParts>
    <vt:vector size="146" baseType="lpstr">
      <vt:lpstr>Larissa-Design</vt:lpstr>
      <vt:lpstr>Image</vt:lpstr>
      <vt:lpstr>Photo Editor Photo</vt:lpstr>
      <vt:lpstr>PowerPoint-Präsentation</vt:lpstr>
      <vt:lpstr>PowerPoint-Präsentation</vt:lpstr>
      <vt:lpstr>PowerPoint-Präsentation</vt:lpstr>
      <vt:lpstr>PowerPoint-Präsentation</vt:lpstr>
      <vt:lpstr>PowerPoint-Präsentation</vt:lpstr>
      <vt:lpstr>PowerPoint-Präsentation</vt:lpstr>
      <vt:lpstr>The Design of Prosperity 2009 CONFERENCE  The sustainability of our present future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realise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Simonetta Carbonaro</dc:creator>
  <cp:lastModifiedBy>Simo</cp:lastModifiedBy>
  <cp:revision>35</cp:revision>
  <dcterms:created xsi:type="dcterms:W3CDTF">2010-07-17T11:11:46Z</dcterms:created>
  <dcterms:modified xsi:type="dcterms:W3CDTF">2010-11-23T09:15:05Z</dcterms:modified>
</cp:coreProperties>
</file>