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34"/>
  </p:notesMasterIdLst>
  <p:sldIdLst>
    <p:sldId id="281" r:id="rId2"/>
    <p:sldId id="272" r:id="rId3"/>
    <p:sldId id="295" r:id="rId4"/>
    <p:sldId id="273" r:id="rId5"/>
    <p:sldId id="278" r:id="rId6"/>
    <p:sldId id="306" r:id="rId7"/>
    <p:sldId id="307" r:id="rId8"/>
    <p:sldId id="308" r:id="rId9"/>
    <p:sldId id="297" r:id="rId10"/>
    <p:sldId id="309" r:id="rId11"/>
    <p:sldId id="296" r:id="rId12"/>
    <p:sldId id="298" r:id="rId13"/>
    <p:sldId id="293" r:id="rId14"/>
    <p:sldId id="286" r:id="rId15"/>
    <p:sldId id="292" r:id="rId16"/>
    <p:sldId id="310" r:id="rId17"/>
    <p:sldId id="271" r:id="rId18"/>
    <p:sldId id="275" r:id="rId19"/>
    <p:sldId id="291" r:id="rId20"/>
    <p:sldId id="287" r:id="rId21"/>
    <p:sldId id="288" r:id="rId22"/>
    <p:sldId id="289" r:id="rId23"/>
    <p:sldId id="283" r:id="rId24"/>
    <p:sldId id="305" r:id="rId25"/>
    <p:sldId id="284" r:id="rId26"/>
    <p:sldId id="304" r:id="rId27"/>
    <p:sldId id="301" r:id="rId28"/>
    <p:sldId id="302" r:id="rId29"/>
    <p:sldId id="303" r:id="rId30"/>
    <p:sldId id="265" r:id="rId31"/>
    <p:sldId id="290" r:id="rId32"/>
    <p:sldId id="264" r:id="rId3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167" autoAdjust="0"/>
    <p:restoredTop sz="94675" autoAdjust="0"/>
  </p:normalViewPr>
  <p:slideViewPr>
    <p:cSldViewPr>
      <p:cViewPr>
        <p:scale>
          <a:sx n="90" d="100"/>
          <a:sy n="90" d="100"/>
        </p:scale>
        <p:origin x="-84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88809-E3AA-43D9-853E-34FE0322A65E}" type="datetimeFigureOut">
              <a:rPr lang="sv-SE" smtClean="0"/>
              <a:pPr/>
              <a:t>2010-10-27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458D5-306E-48AD-9ECF-15C5E7DA7C41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308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458D5-306E-48AD-9ECF-15C5E7DA7C41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E9ED99-3DC9-4AF7-8379-93C9A190CA8A}" type="slidenum">
              <a:rPr lang="sv-SE" smtClean="0"/>
              <a:pPr/>
              <a:t>5</a:t>
            </a:fld>
            <a:endParaRPr lang="sv-SE" smtClean="0"/>
          </a:p>
        </p:txBody>
      </p:sp>
      <p:sp>
        <p:nvSpPr>
          <p:cNvPr id="6349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smtClean="0"/>
              <a:t>The total environment for a successful development of smart textiles.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458D5-306E-48AD-9ECF-15C5E7DA7C41}" type="slidenum">
              <a:rPr lang="sv-SE" smtClean="0"/>
              <a:pPr/>
              <a:t>10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68CB00-6463-4130-963E-2F304E5F29C9}" type="slidenum">
              <a:rPr lang="sv-SE" smtClean="0"/>
              <a:pPr/>
              <a:t>11</a:t>
            </a:fld>
            <a:endParaRPr lang="sv-SE" smtClean="0"/>
          </a:p>
        </p:txBody>
      </p:sp>
      <p:sp>
        <p:nvSpPr>
          <p:cNvPr id="6246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smtClean="0"/>
              <a:t>The total environment for a successful development of smart textiles.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EADB-552D-4259-9AC7-826905CACE61}" type="datetimeFigureOut">
              <a:rPr lang="sv-SE" smtClean="0"/>
              <a:pPr/>
              <a:t>2010-10-27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9F48-EA1C-4445-80D3-6423971E4C2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EADB-552D-4259-9AC7-826905CACE61}" type="datetimeFigureOut">
              <a:rPr lang="sv-SE" smtClean="0"/>
              <a:pPr/>
              <a:t>2010-10-27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9F48-EA1C-4445-80D3-6423971E4C2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EADB-552D-4259-9AC7-826905CACE61}" type="datetimeFigureOut">
              <a:rPr lang="sv-SE" smtClean="0"/>
              <a:pPr/>
              <a:t>2010-10-27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9F48-EA1C-4445-80D3-6423971E4C2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EADB-552D-4259-9AC7-826905CACE61}" type="datetimeFigureOut">
              <a:rPr lang="sv-SE" smtClean="0"/>
              <a:pPr/>
              <a:t>2010-10-27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9F48-EA1C-4445-80D3-6423971E4C2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EADB-552D-4259-9AC7-826905CACE61}" type="datetimeFigureOut">
              <a:rPr lang="sv-SE" smtClean="0"/>
              <a:pPr/>
              <a:t>2010-10-27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9F48-EA1C-4445-80D3-6423971E4C2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EADB-552D-4259-9AC7-826905CACE61}" type="datetimeFigureOut">
              <a:rPr lang="sv-SE" smtClean="0"/>
              <a:pPr/>
              <a:t>2010-10-27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9F48-EA1C-4445-80D3-6423971E4C2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EADB-552D-4259-9AC7-826905CACE61}" type="datetimeFigureOut">
              <a:rPr lang="sv-SE" smtClean="0"/>
              <a:pPr/>
              <a:t>2010-10-27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9F48-EA1C-4445-80D3-6423971E4C2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EADB-552D-4259-9AC7-826905CACE61}" type="datetimeFigureOut">
              <a:rPr lang="sv-SE" smtClean="0"/>
              <a:pPr/>
              <a:t>2010-10-27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9F48-EA1C-4445-80D3-6423971E4C2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EADB-552D-4259-9AC7-826905CACE61}" type="datetimeFigureOut">
              <a:rPr lang="sv-SE" smtClean="0"/>
              <a:pPr/>
              <a:t>2010-10-27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9F48-EA1C-4445-80D3-6423971E4C2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EADB-552D-4259-9AC7-826905CACE61}" type="datetimeFigureOut">
              <a:rPr lang="sv-SE" smtClean="0"/>
              <a:pPr/>
              <a:t>2010-10-27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9F48-EA1C-4445-80D3-6423971E4C2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EADB-552D-4259-9AC7-826905CACE61}" type="datetimeFigureOut">
              <a:rPr lang="sv-SE" smtClean="0"/>
              <a:pPr/>
              <a:t>2010-10-27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9F48-EA1C-4445-80D3-6423971E4C2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7EADB-552D-4259-9AC7-826905CACE61}" type="datetimeFigureOut">
              <a:rPr lang="sv-SE" smtClean="0"/>
              <a:pPr/>
              <a:t>2010-10-27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C9F48-EA1C-4445-80D3-6423971E4C28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>
          <a:xfrm>
            <a:off x="685800" y="311110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v-SE" sz="4900" dirty="0" err="1" smtClean="0">
                <a:solidFill>
                  <a:schemeClr val="bg1"/>
                </a:solidFill>
              </a:rPr>
              <a:t>Biella</a:t>
            </a:r>
            <a:r>
              <a:rPr lang="sv-SE" sz="4900" dirty="0" smtClean="0">
                <a:solidFill>
                  <a:schemeClr val="bg1"/>
                </a:solidFill>
              </a:rPr>
              <a:t>, 15-17 </a:t>
            </a:r>
            <a:r>
              <a:rPr lang="sv-SE" sz="4900" dirty="0" err="1" smtClean="0">
                <a:solidFill>
                  <a:schemeClr val="bg1"/>
                </a:solidFill>
              </a:rPr>
              <a:t>October</a:t>
            </a:r>
            <a:r>
              <a:rPr lang="sv-SE" sz="4900" dirty="0" smtClean="0">
                <a:solidFill>
                  <a:schemeClr val="bg1"/>
                </a:solidFill>
              </a:rPr>
              <a:t> 2010</a:t>
            </a:r>
            <a:br>
              <a:rPr lang="sv-SE" sz="4900" dirty="0" smtClean="0">
                <a:solidFill>
                  <a:schemeClr val="bg1"/>
                </a:solidFill>
              </a:rPr>
            </a:br>
            <a:r>
              <a:rPr lang="sv-SE" dirty="0" smtClean="0">
                <a:solidFill>
                  <a:schemeClr val="bg1"/>
                </a:solidFill>
              </a:rPr>
              <a:t/>
            </a:r>
            <a:br>
              <a:rPr lang="sv-SE" dirty="0" smtClean="0">
                <a:solidFill>
                  <a:schemeClr val="bg1"/>
                </a:solidFill>
              </a:rPr>
            </a:br>
            <a:r>
              <a:rPr lang="sv-SE" sz="4000" dirty="0" smtClean="0">
                <a:solidFill>
                  <a:schemeClr val="bg1"/>
                </a:solidFill>
              </a:rPr>
              <a:t>The Swedish School of Textiles</a:t>
            </a:r>
            <a:br>
              <a:rPr lang="sv-SE" sz="4000" dirty="0" smtClean="0">
                <a:solidFill>
                  <a:schemeClr val="bg1"/>
                </a:solidFill>
              </a:rPr>
            </a:br>
            <a:r>
              <a:rPr lang="sv-SE" sz="4000" dirty="0" smtClean="0">
                <a:solidFill>
                  <a:schemeClr val="bg1"/>
                </a:solidFill>
              </a:rPr>
              <a:t>University of Borås</a:t>
            </a:r>
            <a:br>
              <a:rPr lang="sv-SE" sz="4000" dirty="0" smtClean="0">
                <a:solidFill>
                  <a:schemeClr val="bg1"/>
                </a:solidFill>
              </a:rPr>
            </a:b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4" name="Picture 11" descr="Hogskolan_logotyp kopi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632"/>
            <a:ext cx="7541557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51050" y="1196975"/>
            <a:ext cx="1368425" cy="403225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563938" y="1196975"/>
            <a:ext cx="1295400" cy="403225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003800" y="1196975"/>
            <a:ext cx="1368425" cy="403225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chemeClr val="bg1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563888" y="1196752"/>
            <a:ext cx="1296144" cy="224676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>
                <a:solidFill>
                  <a:schemeClr val="bg1"/>
                </a:solidFill>
              </a:rPr>
              <a:t>T</a:t>
            </a:r>
          </a:p>
          <a:p>
            <a:pPr algn="ctr">
              <a:spcBef>
                <a:spcPct val="50000"/>
              </a:spcBef>
            </a:pPr>
            <a:r>
              <a:rPr lang="en-GB" sz="1600" dirty="0">
                <a:solidFill>
                  <a:schemeClr val="bg1"/>
                </a:solidFill>
              </a:rPr>
              <a:t>Textile Technology</a:t>
            </a:r>
          </a:p>
          <a:p>
            <a:pPr algn="ctr">
              <a:spcBef>
                <a:spcPct val="50000"/>
              </a:spcBef>
            </a:pP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755576" y="4077072"/>
            <a:ext cx="5832648" cy="936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323945"/>
            <a:ext cx="84049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Swedish School of Textiles at University of Borås</a:t>
            </a:r>
            <a:endParaRPr lang="sv-SE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755576" y="2925887"/>
            <a:ext cx="6048672" cy="719137"/>
          </a:xfrm>
          <a:prstGeom prst="homePlate">
            <a:avLst>
              <a:gd name="adj" fmla="val 273876"/>
            </a:avLst>
          </a:prstGeom>
          <a:solidFill>
            <a:srgbClr val="92D050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sv-SE">
              <a:solidFill>
                <a:schemeClr val="bg1"/>
              </a:solidFill>
            </a:endParaRPr>
          </a:p>
        </p:txBody>
      </p:sp>
      <p:pic>
        <p:nvPicPr>
          <p:cNvPr id="8" name="Picture 7" descr="STlogos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55576" y="2636911"/>
            <a:ext cx="1152128" cy="1152129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55576" y="4017838"/>
            <a:ext cx="1296144" cy="10079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cs typeface="Arial" charset="0"/>
              </a:rPr>
              <a:t>F:3</a:t>
            </a:r>
            <a:endParaRPr lang="en-US" sz="2800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1050" b="1" dirty="0" smtClean="0">
                <a:cs typeface="Arial" charset="0"/>
              </a:rPr>
              <a:t>Fashion,</a:t>
            </a:r>
            <a:r>
              <a:rPr lang="en-US" sz="1050" b="1" dirty="0">
                <a:cs typeface="Arial" charset="0"/>
              </a:rPr>
              <a:t> </a:t>
            </a:r>
            <a:r>
              <a:rPr lang="en-US" sz="1050" b="1" dirty="0" smtClean="0">
                <a:cs typeface="Arial" charset="0"/>
              </a:rPr>
              <a:t>Function,</a:t>
            </a:r>
          </a:p>
          <a:p>
            <a:pPr>
              <a:spcBef>
                <a:spcPct val="50000"/>
              </a:spcBef>
            </a:pPr>
            <a:r>
              <a:rPr lang="en-US" sz="1050" b="1" dirty="0" smtClean="0">
                <a:cs typeface="Arial" charset="0"/>
              </a:rPr>
              <a:t>Futures</a:t>
            </a:r>
            <a:endParaRPr lang="en-US" sz="1050" b="1" dirty="0">
              <a:cs typeface="Arial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051720" y="1196752"/>
            <a:ext cx="13684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>
                <a:solidFill>
                  <a:schemeClr val="bg1"/>
                </a:solidFill>
              </a:rPr>
              <a:t>D</a:t>
            </a:r>
          </a:p>
          <a:p>
            <a:pPr algn="ctr">
              <a:spcBef>
                <a:spcPct val="50000"/>
              </a:spcBef>
            </a:pPr>
            <a:r>
              <a:rPr lang="en-GB" sz="1600" dirty="0">
                <a:solidFill>
                  <a:schemeClr val="bg1"/>
                </a:solidFill>
              </a:rPr>
              <a:t>Fashion-, Textile-, Craft-Design</a:t>
            </a:r>
          </a:p>
          <a:p>
            <a:pPr algn="ctr">
              <a:spcBef>
                <a:spcPct val="50000"/>
              </a:spcBef>
            </a:pPr>
            <a:endParaRPr lang="en-GB" sz="1600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003800" y="1196752"/>
            <a:ext cx="136842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>
                <a:solidFill>
                  <a:schemeClr val="bg1"/>
                </a:solidFill>
              </a:rPr>
              <a:t>B&amp;M</a:t>
            </a:r>
          </a:p>
          <a:p>
            <a:pPr algn="ctr">
              <a:spcBef>
                <a:spcPct val="50000"/>
              </a:spcBef>
            </a:pPr>
            <a:r>
              <a:rPr lang="en-GB" sz="1600" dirty="0">
                <a:solidFill>
                  <a:schemeClr val="bg1"/>
                </a:solidFill>
              </a:rPr>
              <a:t>Textile Business &amp; Management</a:t>
            </a:r>
          </a:p>
          <a:p>
            <a:pPr algn="ctr">
              <a:spcBef>
                <a:spcPct val="50000"/>
              </a:spcBef>
            </a:pP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659563" y="5013325"/>
            <a:ext cx="1081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323528" y="5085184"/>
            <a:ext cx="8280400" cy="15128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611560" y="5445224"/>
            <a:ext cx="72009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 dirty="0"/>
              <a:t>Full scale laboratories</a:t>
            </a:r>
          </a:p>
          <a:p>
            <a:pPr algn="ctr"/>
            <a:r>
              <a:rPr lang="en-GB" sz="2000" dirty="0"/>
              <a:t>Knitting, Weaving, Finishing-dyeing-printing, Sewing &amp; assembly</a:t>
            </a:r>
          </a:p>
          <a:p>
            <a:pPr>
              <a:spcBef>
                <a:spcPct val="50000"/>
              </a:spcBef>
            </a:pPr>
            <a:endParaRPr lang="sv-S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2"/>
          <p:cNvGrpSpPr>
            <a:grpSpLocks noChangeAspect="1"/>
          </p:cNvGrpSpPr>
          <p:nvPr/>
        </p:nvGrpSpPr>
        <p:grpSpPr bwMode="auto">
          <a:xfrm>
            <a:off x="251715" y="1124744"/>
            <a:ext cx="8640764" cy="4608512"/>
            <a:chOff x="159" y="618"/>
            <a:chExt cx="5443" cy="2903"/>
          </a:xfrm>
        </p:grpSpPr>
        <p:sp>
          <p:nvSpPr>
            <p:cNvPr id="18439" name="_s29703"/>
            <p:cNvSpPr>
              <a:spLocks noChangeArrowheads="1"/>
            </p:cNvSpPr>
            <p:nvPr/>
          </p:nvSpPr>
          <p:spPr bwMode="auto">
            <a:xfrm>
              <a:off x="159" y="618"/>
              <a:ext cx="5443" cy="290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71183" tIns="35591" rIns="71183" bIns="35591" anchor="ctr"/>
            <a:lstStyle/>
            <a:p>
              <a:pPr algn="ctr"/>
              <a:endParaRPr lang="en-GB" sz="3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8436" name="_s29700"/>
            <p:cNvSpPr>
              <a:spLocks noChangeShapeType="1"/>
            </p:cNvSpPr>
            <p:nvPr/>
          </p:nvSpPr>
          <p:spPr bwMode="auto">
            <a:xfrm flipH="1">
              <a:off x="2042" y="2024"/>
              <a:ext cx="340" cy="1"/>
            </a:xfrm>
            <a:prstGeom prst="line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18437" name="_s29701"/>
            <p:cNvSpPr>
              <a:spLocks noChangeArrowheads="1"/>
            </p:cNvSpPr>
            <p:nvPr/>
          </p:nvSpPr>
          <p:spPr bwMode="auto">
            <a:xfrm>
              <a:off x="386" y="1242"/>
              <a:ext cx="1769" cy="159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71183" tIns="35591" rIns="71183" bIns="35591" anchor="ctr"/>
            <a:lstStyle/>
            <a:p>
              <a:pPr algn="ctr"/>
              <a:endParaRPr lang="en-GB" sz="2000" dirty="0">
                <a:latin typeface="Calibri" pitchFamily="34" charset="0"/>
                <a:ea typeface="ＭＳ Ｐゴシック" pitchFamily="44" charset="-128"/>
              </a:endParaRPr>
            </a:p>
            <a:p>
              <a:pPr algn="ctr"/>
              <a:endParaRPr lang="en-GB" sz="2000" dirty="0" smtClean="0">
                <a:solidFill>
                  <a:schemeClr val="bg1"/>
                </a:solidFill>
                <a:latin typeface="Calibri" pitchFamily="34" charset="0"/>
                <a:ea typeface="ＭＳ Ｐゴシック" pitchFamily="44" charset="-128"/>
              </a:endParaRPr>
            </a:p>
            <a:p>
              <a:pPr algn="ctr"/>
              <a:r>
                <a:rPr lang="en-GB" sz="2000" dirty="0" smtClean="0">
                  <a:solidFill>
                    <a:schemeClr val="bg1"/>
                  </a:solidFill>
                  <a:latin typeface="Calibri" pitchFamily="34" charset="0"/>
                  <a:ea typeface="ＭＳ Ｐゴシック" pitchFamily="44" charset="-128"/>
                </a:rPr>
                <a:t>Experimental</a:t>
              </a:r>
              <a:endParaRPr lang="en-GB" sz="2000" dirty="0">
                <a:solidFill>
                  <a:schemeClr val="bg1"/>
                </a:solidFill>
                <a:latin typeface="Calibri" pitchFamily="34" charset="0"/>
                <a:ea typeface="ＭＳ Ｐゴシック" pitchFamily="44" charset="-128"/>
              </a:endParaRPr>
            </a:p>
            <a:p>
              <a:pPr algn="ctr"/>
              <a:r>
                <a:rPr lang="en-GB" sz="2000" dirty="0" smtClean="0">
                  <a:solidFill>
                    <a:schemeClr val="bg1"/>
                  </a:solidFill>
                  <a:latin typeface="Calibri" pitchFamily="34" charset="0"/>
                  <a:ea typeface="ＭＳ Ｐゴシック" pitchFamily="44" charset="-128"/>
                </a:rPr>
                <a:t>R&amp;D</a:t>
              </a:r>
              <a:endParaRPr lang="en-GB" sz="2000" dirty="0">
                <a:latin typeface="Calibri" pitchFamily="34" charset="0"/>
                <a:ea typeface="ＭＳ Ｐゴシック" pitchFamily="44" charset="-128"/>
              </a:endParaRPr>
            </a:p>
            <a:p>
              <a:pPr algn="ctr"/>
              <a:r>
                <a:rPr lang="en-GB" dirty="0">
                  <a:solidFill>
                    <a:schemeClr val="bg1">
                      <a:lumMod val="85000"/>
                    </a:schemeClr>
                  </a:solidFill>
                </a:rPr>
                <a:t>Fashion </a:t>
              </a:r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Market Studio</a:t>
              </a:r>
              <a:endParaRPr lang="en-GB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ＭＳ Ｐゴシック" pitchFamily="44" charset="-128"/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  <a:ea typeface="ＭＳ Ｐゴシック" pitchFamily="44" charset="-128"/>
                </a:rPr>
                <a:t>Artistic Design Studio</a:t>
              </a: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  <a:ea typeface="ＭＳ Ｐゴシック" pitchFamily="44" charset="-128"/>
                </a:rPr>
                <a:t>Fashion Logistic Studio</a:t>
              </a:r>
              <a:endParaRPr lang="en-GB" dirty="0">
                <a:solidFill>
                  <a:schemeClr val="bg1">
                    <a:lumMod val="85000"/>
                  </a:schemeClr>
                </a:solidFill>
                <a:ea typeface="ＭＳ Ｐゴシック" pitchFamily="44" charset="-128"/>
              </a:endParaRPr>
            </a:p>
            <a:p>
              <a:pPr algn="ctr"/>
              <a:endParaRPr lang="en-GB" dirty="0">
                <a:solidFill>
                  <a:srgbClr val="0000FF"/>
                </a:solidFill>
                <a:latin typeface="Calibri" pitchFamily="34" charset="0"/>
                <a:ea typeface="ＭＳ Ｐゴシック" pitchFamily="44" charset="-128"/>
              </a:endParaRPr>
            </a:p>
            <a:p>
              <a:pPr algn="ctr"/>
              <a:endParaRPr lang="en-GB" dirty="0">
                <a:latin typeface="Calibri" pitchFamily="34" charset="0"/>
                <a:ea typeface="ＭＳ Ｐゴシック" pitchFamily="44" charset="-128"/>
              </a:endParaRPr>
            </a:p>
          </p:txBody>
        </p:sp>
        <p:sp>
          <p:nvSpPr>
            <p:cNvPr id="18440" name="_s29704"/>
            <p:cNvSpPr>
              <a:spLocks noChangeShapeType="1"/>
            </p:cNvSpPr>
            <p:nvPr/>
          </p:nvSpPr>
          <p:spPr bwMode="auto">
            <a:xfrm>
              <a:off x="2827" y="2137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10" name="_s29705"/>
            <p:cNvSpPr>
              <a:spLocks noChangeArrowheads="1"/>
            </p:cNvSpPr>
            <p:nvPr/>
          </p:nvSpPr>
          <p:spPr bwMode="auto">
            <a:xfrm>
              <a:off x="3652" y="1208"/>
              <a:ext cx="1678" cy="158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71183" tIns="35591" rIns="71183" bIns="35591" anchor="ctr"/>
            <a:lstStyle/>
            <a:p>
              <a:pPr algn="ctr">
                <a:defRPr/>
              </a:pPr>
              <a:endParaRPr lang="en-GB" sz="2000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en-GB" sz="2000" dirty="0" smtClean="0">
                  <a:solidFill>
                    <a:schemeClr val="bg1"/>
                  </a:solidFill>
                  <a:latin typeface="Calibri" pitchFamily="34" charset="0"/>
                </a:rPr>
                <a:t>Applied </a:t>
              </a:r>
              <a:endParaRPr lang="en-GB" sz="2000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en-GB" sz="2000" dirty="0" smtClean="0">
                  <a:solidFill>
                    <a:schemeClr val="bg1"/>
                  </a:solidFill>
                  <a:latin typeface="Calibri" pitchFamily="34" charset="0"/>
                </a:rPr>
                <a:t>Projects</a:t>
              </a:r>
              <a:endParaRPr lang="en-GB" sz="2000" dirty="0">
                <a:latin typeface="Calibri" pitchFamily="34" charset="0"/>
              </a:endParaRPr>
            </a:p>
            <a:p>
              <a:pPr algn="ctr">
                <a:defRPr/>
              </a:pPr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  <a:latin typeface="+mn-lt"/>
                </a:rPr>
                <a:t>Design </a:t>
              </a:r>
              <a:r>
                <a:rPr lang="en-GB" dirty="0">
                  <a:solidFill>
                    <a:schemeClr val="bg1">
                      <a:lumMod val="85000"/>
                    </a:schemeClr>
                  </a:solidFill>
                  <a:latin typeface="+mn-lt"/>
                </a:rPr>
                <a:t>of Prosperity</a:t>
              </a:r>
            </a:p>
            <a:p>
              <a:pPr algn="ctr">
                <a:defRPr/>
              </a:pPr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Integrity &amp; Dignity</a:t>
              </a:r>
            </a:p>
            <a:p>
              <a:pPr algn="ctr">
                <a:defRPr/>
              </a:pPr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  <a:latin typeface="+mn-lt"/>
                </a:rPr>
                <a:t>Knit </a:t>
              </a:r>
              <a:r>
                <a:rPr lang="en-GB" dirty="0">
                  <a:solidFill>
                    <a:schemeClr val="bg1">
                      <a:lumMod val="85000"/>
                    </a:schemeClr>
                  </a:solidFill>
                  <a:latin typeface="+mn-lt"/>
                </a:rPr>
                <a:t>on Demand</a:t>
              </a:r>
            </a:p>
            <a:p>
              <a:pPr algn="ctr">
                <a:defRPr/>
              </a:pPr>
              <a:endParaRPr lang="en-GB" sz="2000" dirty="0">
                <a:latin typeface="Calibri" pitchFamily="34" charset="0"/>
              </a:endParaRPr>
            </a:p>
            <a:p>
              <a:pPr algn="ctr">
                <a:defRPr/>
              </a:pPr>
              <a:endParaRPr lang="sv-SE" sz="2000" dirty="0">
                <a:latin typeface="Calibri" pitchFamily="34" charset="0"/>
                <a:ea typeface="ＭＳ Ｐゴシック" pitchFamily="44" charset="-128"/>
              </a:endParaRPr>
            </a:p>
          </p:txBody>
        </p:sp>
        <p:sp>
          <p:nvSpPr>
            <p:cNvPr id="18442" name="_s29706"/>
            <p:cNvSpPr>
              <a:spLocks noChangeArrowheads="1"/>
            </p:cNvSpPr>
            <p:nvPr/>
          </p:nvSpPr>
          <p:spPr bwMode="auto">
            <a:xfrm>
              <a:off x="2245" y="1081"/>
              <a:ext cx="1241" cy="18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71183" tIns="35591" rIns="71183" bIns="35591" anchor="ctr"/>
            <a:lstStyle/>
            <a:p>
              <a:r>
                <a:rPr lang="en-US" sz="4400" b="1" dirty="0"/>
                <a:t>  </a:t>
              </a:r>
              <a:r>
                <a:rPr lang="en-US" sz="4400" b="1" dirty="0" smtClean="0">
                  <a:solidFill>
                    <a:srgbClr val="0000FF"/>
                  </a:solidFill>
                </a:rPr>
                <a:t>F:3</a:t>
              </a:r>
              <a:endParaRPr lang="en-US" sz="4400" b="1" dirty="0">
                <a:solidFill>
                  <a:srgbClr val="0000FF"/>
                </a:solidFill>
              </a:endParaRPr>
            </a:p>
            <a:p>
              <a:r>
                <a:rPr lang="en-US" b="1" dirty="0">
                  <a:solidFill>
                    <a:srgbClr val="0000FF"/>
                  </a:solidFill>
                </a:rPr>
                <a:t>      </a:t>
              </a:r>
              <a:r>
                <a:rPr lang="en-US" b="1" dirty="0" smtClean="0">
                  <a:solidFill>
                    <a:srgbClr val="0000FF"/>
                  </a:solidFill>
                </a:rPr>
                <a:t>Fashion,</a:t>
              </a:r>
              <a:endParaRPr lang="en-US" b="1" dirty="0">
                <a:solidFill>
                  <a:srgbClr val="0000FF"/>
                </a:solidFill>
              </a:endParaRPr>
            </a:p>
            <a:p>
              <a:r>
                <a:rPr lang="en-US" b="1" dirty="0">
                  <a:solidFill>
                    <a:srgbClr val="0000FF"/>
                  </a:solidFill>
                </a:rPr>
                <a:t>      </a:t>
              </a:r>
              <a:r>
                <a:rPr lang="en-US" b="1" dirty="0" smtClean="0">
                  <a:solidFill>
                    <a:srgbClr val="0000FF"/>
                  </a:solidFill>
                </a:rPr>
                <a:t>Function,</a:t>
              </a:r>
            </a:p>
            <a:p>
              <a:r>
                <a:rPr lang="en-US" b="1" dirty="0">
                  <a:solidFill>
                    <a:srgbClr val="0000FF"/>
                  </a:solidFill>
                </a:rPr>
                <a:t> </a:t>
              </a:r>
              <a:r>
                <a:rPr lang="en-US" b="1" dirty="0" smtClean="0">
                  <a:solidFill>
                    <a:srgbClr val="0000FF"/>
                  </a:solidFill>
                </a:rPr>
                <a:t>     Futures</a:t>
              </a:r>
              <a:endParaRPr lang="en-US" b="1" dirty="0">
                <a:solidFill>
                  <a:srgbClr val="0000FF"/>
                </a:solidFill>
              </a:endParaRPr>
            </a:p>
            <a:p>
              <a:endParaRPr lang="sv-SE" sz="2400" dirty="0">
                <a:latin typeface="Garamond" pitchFamily="18" charset="0"/>
                <a:ea typeface="ＭＳ Ｐゴシック" pitchFamily="44" charset="-128"/>
              </a:endParaRPr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 flipH="1">
              <a:off x="3470" y="2024"/>
              <a:ext cx="272" cy="1"/>
            </a:xfrm>
            <a:prstGeom prst="line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sv-SE"/>
            </a:p>
          </p:txBody>
        </p:sp>
      </p:grpSp>
      <p:sp>
        <p:nvSpPr>
          <p:cNvPr id="12" name="Rektangel 11"/>
          <p:cNvSpPr/>
          <p:nvPr/>
        </p:nvSpPr>
        <p:spPr>
          <a:xfrm>
            <a:off x="2368035" y="4869707"/>
            <a:ext cx="4652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An environment for creative growth</a:t>
            </a:r>
            <a:endParaRPr lang="en-GB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27584" y="1473746"/>
            <a:ext cx="75425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The framework of F3 - Fashion Function Futures holds urgent research projects with strong orientation toward application. 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Groups of researchers study and explain examples of success and adversity and deliver suggestions for more efficient strategies and contribute to the development of new sustainable products and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 sustainable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The Fashion &amp; Textile Industry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>
            <a:normAutofit/>
          </a:bodyPr>
          <a:lstStyle/>
          <a:p>
            <a:r>
              <a:rPr lang="sv-SE" sz="2800" dirty="0" smtClean="0">
                <a:solidFill>
                  <a:schemeClr val="bg1"/>
                </a:solidFill>
              </a:rPr>
              <a:t>One of the </a:t>
            </a:r>
            <a:r>
              <a:rPr lang="sv-SE" sz="2800" dirty="0" err="1" smtClean="0">
                <a:solidFill>
                  <a:schemeClr val="bg1"/>
                </a:solidFill>
              </a:rPr>
              <a:t>oldest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industry</a:t>
            </a:r>
            <a:endParaRPr lang="sv-SE" sz="2800" dirty="0" smtClean="0">
              <a:solidFill>
                <a:schemeClr val="bg1"/>
              </a:solidFill>
            </a:endParaRPr>
          </a:p>
          <a:p>
            <a:r>
              <a:rPr lang="sv-SE" sz="2800" dirty="0" smtClean="0">
                <a:solidFill>
                  <a:schemeClr val="bg1"/>
                </a:solidFill>
              </a:rPr>
              <a:t>Still a driver for </a:t>
            </a:r>
            <a:r>
              <a:rPr lang="sv-SE" sz="2800" dirty="0" err="1" smtClean="0">
                <a:solidFill>
                  <a:schemeClr val="bg1"/>
                </a:solidFill>
              </a:rPr>
              <a:t>economic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development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worldwide</a:t>
            </a:r>
            <a:endParaRPr lang="sv-SE" sz="2800" dirty="0" smtClean="0">
              <a:solidFill>
                <a:schemeClr val="bg1"/>
              </a:solidFill>
            </a:endParaRPr>
          </a:p>
          <a:p>
            <a:r>
              <a:rPr lang="sv-SE" sz="2800" dirty="0" err="1" smtClean="0">
                <a:solidFill>
                  <a:schemeClr val="bg1"/>
                </a:solidFill>
              </a:rPr>
              <a:t>Ethical</a:t>
            </a:r>
            <a:r>
              <a:rPr lang="sv-SE" sz="2800" dirty="0" smtClean="0">
                <a:solidFill>
                  <a:schemeClr val="bg1"/>
                </a:solidFill>
              </a:rPr>
              <a:t> and </a:t>
            </a:r>
            <a:r>
              <a:rPr lang="sv-SE" sz="2800" dirty="0" err="1" smtClean="0">
                <a:solidFill>
                  <a:schemeClr val="bg1"/>
                </a:solidFill>
              </a:rPr>
              <a:t>environmental</a:t>
            </a:r>
            <a:r>
              <a:rPr lang="sv-SE" sz="2800" dirty="0" smtClean="0">
                <a:solidFill>
                  <a:schemeClr val="bg1"/>
                </a:solidFill>
              </a:rPr>
              <a:t> problems </a:t>
            </a:r>
            <a:r>
              <a:rPr lang="sv-SE" sz="2800" dirty="0" err="1" smtClean="0">
                <a:solidFill>
                  <a:schemeClr val="bg1"/>
                </a:solidFill>
              </a:rPr>
              <a:t>worldwide</a:t>
            </a:r>
            <a:endParaRPr lang="sv-SE" sz="2800" dirty="0" smtClean="0">
              <a:solidFill>
                <a:schemeClr val="bg1"/>
              </a:solidFill>
            </a:endParaRPr>
          </a:p>
          <a:p>
            <a:r>
              <a:rPr lang="sv-SE" sz="2800" dirty="0" smtClean="0">
                <a:solidFill>
                  <a:schemeClr val="bg1"/>
                </a:solidFill>
              </a:rPr>
              <a:t>”</a:t>
            </a:r>
            <a:r>
              <a:rPr lang="sv-SE" sz="2800" dirty="0" err="1" smtClean="0">
                <a:solidFill>
                  <a:schemeClr val="bg1"/>
                </a:solidFill>
              </a:rPr>
              <a:t>Things</a:t>
            </a:r>
            <a:r>
              <a:rPr lang="sv-SE" sz="2800" dirty="0" smtClean="0">
                <a:solidFill>
                  <a:schemeClr val="bg1"/>
                </a:solidFill>
              </a:rPr>
              <a:t> are </a:t>
            </a:r>
            <a:r>
              <a:rPr lang="sv-SE" sz="2800" dirty="0" err="1" smtClean="0">
                <a:solidFill>
                  <a:schemeClr val="bg1"/>
                </a:solidFill>
              </a:rPr>
              <a:t>going</a:t>
            </a:r>
            <a:r>
              <a:rPr lang="sv-SE" sz="2800" dirty="0" smtClean="0">
                <a:solidFill>
                  <a:schemeClr val="bg1"/>
                </a:solidFill>
              </a:rPr>
              <a:t> from bad to </a:t>
            </a:r>
            <a:r>
              <a:rPr lang="sv-SE" sz="2800" dirty="0" err="1" smtClean="0">
                <a:solidFill>
                  <a:schemeClr val="bg1"/>
                </a:solidFill>
              </a:rPr>
              <a:t>worse</a:t>
            </a:r>
            <a:r>
              <a:rPr lang="sv-SE" sz="2800" dirty="0" smtClean="0">
                <a:solidFill>
                  <a:schemeClr val="bg1"/>
                </a:solidFill>
              </a:rPr>
              <a:t>” </a:t>
            </a:r>
            <a:br>
              <a:rPr lang="sv-SE" sz="2800" dirty="0" smtClean="0">
                <a:solidFill>
                  <a:schemeClr val="bg1"/>
                </a:solidFill>
              </a:rPr>
            </a:br>
            <a:r>
              <a:rPr lang="sv-SE" sz="2800" dirty="0" smtClean="0">
                <a:solidFill>
                  <a:schemeClr val="bg1"/>
                </a:solidFill>
              </a:rPr>
              <a:t>			</a:t>
            </a:r>
            <a:r>
              <a:rPr lang="sv-SE" sz="2400" dirty="0" smtClean="0">
                <a:solidFill>
                  <a:schemeClr val="bg1"/>
                </a:solidFill>
              </a:rPr>
              <a:t>(</a:t>
            </a:r>
            <a:r>
              <a:rPr lang="sv-SE" sz="2400" dirty="0" err="1" smtClean="0">
                <a:solidFill>
                  <a:schemeClr val="bg1"/>
                </a:solidFill>
              </a:rPr>
              <a:t>Jonathon</a:t>
            </a:r>
            <a:r>
              <a:rPr lang="sv-SE" sz="2400" dirty="0" smtClean="0">
                <a:solidFill>
                  <a:schemeClr val="bg1"/>
                </a:solidFill>
              </a:rPr>
              <a:t> Porritt, 2006)</a:t>
            </a:r>
          </a:p>
          <a:p>
            <a:endParaRPr lang="sv-SE" sz="2800" dirty="0" smtClean="0">
              <a:solidFill>
                <a:schemeClr val="bg1"/>
              </a:solidFill>
            </a:endParaRPr>
          </a:p>
          <a:p>
            <a:endParaRPr lang="sv-SE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Report from UNEP FI + PRI (</a:t>
            </a:r>
            <a:r>
              <a:rPr lang="sv-SE" dirty="0" err="1" smtClean="0">
                <a:solidFill>
                  <a:schemeClr val="bg1"/>
                </a:solidFill>
              </a:rPr>
              <a:t>principles</a:t>
            </a:r>
            <a:r>
              <a:rPr lang="sv-SE" dirty="0" smtClean="0">
                <a:solidFill>
                  <a:schemeClr val="bg1"/>
                </a:solidFill>
              </a:rPr>
              <a:t> for </a:t>
            </a:r>
            <a:r>
              <a:rPr lang="sv-SE" dirty="0" err="1" smtClean="0">
                <a:solidFill>
                  <a:schemeClr val="bg1"/>
                </a:solidFill>
              </a:rPr>
              <a:t>Responsible</a:t>
            </a:r>
            <a:r>
              <a:rPr lang="sv-SE" dirty="0" smtClean="0">
                <a:solidFill>
                  <a:schemeClr val="bg1"/>
                </a:solidFill>
              </a:rPr>
              <a:t> Investment)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rmAutofit/>
          </a:bodyPr>
          <a:lstStyle/>
          <a:p>
            <a:r>
              <a:rPr lang="sv-SE" sz="2800" dirty="0" smtClean="0">
                <a:solidFill>
                  <a:schemeClr val="bg1"/>
                </a:solidFill>
              </a:rPr>
              <a:t>The </a:t>
            </a:r>
            <a:r>
              <a:rPr lang="sv-SE" sz="2800" dirty="0" err="1" smtClean="0">
                <a:solidFill>
                  <a:schemeClr val="bg1"/>
                </a:solidFill>
              </a:rPr>
              <a:t>cost</a:t>
            </a:r>
            <a:r>
              <a:rPr lang="sv-SE" sz="2800" dirty="0" smtClean="0">
                <a:solidFill>
                  <a:schemeClr val="bg1"/>
                </a:solidFill>
              </a:rPr>
              <a:t> for global </a:t>
            </a:r>
            <a:r>
              <a:rPr lang="sv-SE" sz="2800" dirty="0" err="1" smtClean="0">
                <a:solidFill>
                  <a:schemeClr val="bg1"/>
                </a:solidFill>
              </a:rPr>
              <a:t>environmental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damages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caused</a:t>
            </a:r>
            <a:r>
              <a:rPr lang="sv-SE" sz="2800" dirty="0" smtClean="0">
                <a:solidFill>
                  <a:schemeClr val="bg1"/>
                </a:solidFill>
              </a:rPr>
              <a:t> by human </a:t>
            </a:r>
            <a:r>
              <a:rPr lang="sv-SE" sz="2800" dirty="0" err="1" smtClean="0">
                <a:solidFill>
                  <a:schemeClr val="bg1"/>
                </a:solidFill>
              </a:rPr>
              <a:t>beings</a:t>
            </a:r>
            <a:r>
              <a:rPr lang="sv-SE" sz="2800" dirty="0" smtClean="0">
                <a:solidFill>
                  <a:schemeClr val="bg1"/>
                </a:solidFill>
              </a:rPr>
              <a:t> in 2008: </a:t>
            </a:r>
            <a:br>
              <a:rPr lang="sv-SE" sz="2800" dirty="0" smtClean="0">
                <a:solidFill>
                  <a:schemeClr val="bg1"/>
                </a:solidFill>
              </a:rPr>
            </a:br>
            <a:r>
              <a:rPr lang="sv-SE" sz="2800" dirty="0" smtClean="0">
                <a:solidFill>
                  <a:schemeClr val="bg1"/>
                </a:solidFill>
              </a:rPr>
              <a:t>		28,000 billions US dollars</a:t>
            </a:r>
          </a:p>
          <a:p>
            <a:r>
              <a:rPr lang="sv-SE" sz="2800" dirty="0" smtClean="0">
                <a:solidFill>
                  <a:schemeClr val="bg1"/>
                </a:solidFill>
              </a:rPr>
              <a:t>= 11 % of the total GNP </a:t>
            </a:r>
            <a:r>
              <a:rPr lang="sv-SE" sz="2800" dirty="0" err="1" smtClean="0">
                <a:solidFill>
                  <a:schemeClr val="bg1"/>
                </a:solidFill>
              </a:rPr>
              <a:t>worldwide</a:t>
            </a:r>
            <a:endParaRPr lang="sv-SE" sz="2800" dirty="0" smtClean="0">
              <a:solidFill>
                <a:schemeClr val="bg1"/>
              </a:solidFill>
            </a:endParaRPr>
          </a:p>
          <a:p>
            <a:r>
              <a:rPr lang="sv-SE" sz="2800" dirty="0" smtClean="0">
                <a:solidFill>
                  <a:schemeClr val="bg1"/>
                </a:solidFill>
              </a:rPr>
              <a:t>The 3000 </a:t>
            </a:r>
            <a:r>
              <a:rPr lang="sv-SE" sz="2800" dirty="0" err="1" smtClean="0">
                <a:solidFill>
                  <a:schemeClr val="bg1"/>
                </a:solidFill>
              </a:rPr>
              <a:t>largest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companies</a:t>
            </a:r>
            <a:r>
              <a:rPr lang="sv-SE" sz="2800" dirty="0" smtClean="0">
                <a:solidFill>
                  <a:schemeClr val="bg1"/>
                </a:solidFill>
              </a:rPr>
              <a:t> cause 1/3 of this</a:t>
            </a:r>
          </a:p>
          <a:p>
            <a:r>
              <a:rPr lang="sv-SE" sz="2800" dirty="0" err="1" smtClean="0">
                <a:solidFill>
                  <a:schemeClr val="bg1"/>
                </a:solidFill>
              </a:rPr>
              <a:t>i.e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consumer</a:t>
            </a:r>
            <a:r>
              <a:rPr lang="sv-SE" sz="2800" dirty="0" smtClean="0">
                <a:solidFill>
                  <a:schemeClr val="bg1"/>
                </a:solidFill>
              </a:rPr>
              <a:t>, </a:t>
            </a:r>
            <a:r>
              <a:rPr lang="sv-SE" sz="2800" dirty="0" err="1" smtClean="0">
                <a:solidFill>
                  <a:schemeClr val="bg1"/>
                </a:solidFill>
              </a:rPr>
              <a:t>oil/gas</a:t>
            </a:r>
            <a:r>
              <a:rPr lang="sv-SE" sz="2800" dirty="0" smtClean="0">
                <a:solidFill>
                  <a:schemeClr val="bg1"/>
                </a:solidFill>
              </a:rPr>
              <a:t>, metal and </a:t>
            </a:r>
            <a:r>
              <a:rPr lang="sv-SE" sz="2800" dirty="0" err="1" smtClean="0">
                <a:solidFill>
                  <a:schemeClr val="bg1"/>
                </a:solidFill>
              </a:rPr>
              <a:t>mining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companies</a:t>
            </a:r>
            <a:endParaRPr lang="sv-SE" sz="2800" dirty="0" smtClean="0">
              <a:solidFill>
                <a:schemeClr val="bg1"/>
              </a:solidFill>
            </a:endParaRPr>
          </a:p>
          <a:p>
            <a:r>
              <a:rPr lang="sv-SE" sz="2800" dirty="0" smtClean="0">
                <a:solidFill>
                  <a:schemeClr val="bg1"/>
                </a:solidFill>
              </a:rPr>
              <a:t>Clean and </a:t>
            </a:r>
            <a:r>
              <a:rPr lang="sv-SE" sz="2800" dirty="0" err="1" smtClean="0">
                <a:solidFill>
                  <a:schemeClr val="bg1"/>
                </a:solidFill>
              </a:rPr>
              <a:t>resource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efficient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technologies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could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decrease</a:t>
            </a:r>
            <a:r>
              <a:rPr lang="sv-SE" sz="2800" dirty="0" smtClean="0">
                <a:solidFill>
                  <a:schemeClr val="bg1"/>
                </a:solidFill>
              </a:rPr>
              <a:t> the </a:t>
            </a:r>
            <a:r>
              <a:rPr lang="sv-SE" sz="2800" dirty="0" err="1" smtClean="0">
                <a:solidFill>
                  <a:schemeClr val="bg1"/>
                </a:solidFill>
              </a:rPr>
              <a:t>costs</a:t>
            </a:r>
            <a:r>
              <a:rPr lang="sv-SE" sz="2800" dirty="0" smtClean="0">
                <a:solidFill>
                  <a:schemeClr val="bg1"/>
                </a:solidFill>
              </a:rPr>
              <a:t> by 23%</a:t>
            </a:r>
          </a:p>
          <a:p>
            <a:endParaRPr lang="sv-SE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bg1"/>
                </a:solidFill>
              </a:rPr>
              <a:t>Consumption</a:t>
            </a:r>
            <a:r>
              <a:rPr lang="sv-SE" dirty="0" smtClean="0">
                <a:solidFill>
                  <a:schemeClr val="bg1"/>
                </a:solidFill>
              </a:rPr>
              <a:t> of Water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2400" dirty="0" err="1" smtClean="0">
                <a:solidFill>
                  <a:schemeClr val="bg1"/>
                </a:solidFill>
              </a:rPr>
              <a:t>Worldwide</a:t>
            </a:r>
            <a:r>
              <a:rPr lang="sv-SE" sz="2400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sv-SE" sz="2000" dirty="0" err="1" smtClean="0">
                <a:solidFill>
                  <a:schemeClr val="bg1"/>
                </a:solidFill>
              </a:rPr>
              <a:t>Agriculture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000" dirty="0" err="1" smtClean="0">
                <a:solidFill>
                  <a:schemeClr val="bg1"/>
                </a:solidFill>
              </a:rPr>
              <a:t>consumes</a:t>
            </a:r>
            <a:r>
              <a:rPr lang="sv-SE" sz="2000" dirty="0" smtClean="0">
                <a:solidFill>
                  <a:schemeClr val="bg1"/>
                </a:solidFill>
              </a:rPr>
              <a:t> 70 %</a:t>
            </a:r>
          </a:p>
          <a:p>
            <a:pPr lvl="1"/>
            <a:r>
              <a:rPr lang="sv-SE" sz="2000" dirty="0" smtClean="0">
                <a:solidFill>
                  <a:schemeClr val="bg1"/>
                </a:solidFill>
              </a:rPr>
              <a:t>Industry </a:t>
            </a:r>
            <a:r>
              <a:rPr lang="sv-SE" sz="2000" dirty="0" err="1" smtClean="0">
                <a:solidFill>
                  <a:schemeClr val="bg1"/>
                </a:solidFill>
              </a:rPr>
              <a:t>consumes</a:t>
            </a:r>
            <a:r>
              <a:rPr lang="sv-SE" sz="2000" dirty="0" smtClean="0">
                <a:solidFill>
                  <a:schemeClr val="bg1"/>
                </a:solidFill>
              </a:rPr>
              <a:t> 20 %</a:t>
            </a:r>
          </a:p>
          <a:p>
            <a:pPr lvl="1"/>
            <a:r>
              <a:rPr lang="sv-SE" sz="2000" dirty="0" err="1" smtClean="0">
                <a:solidFill>
                  <a:schemeClr val="bg1"/>
                </a:solidFill>
              </a:rPr>
              <a:t>Domestic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000" dirty="0" err="1" smtClean="0">
                <a:solidFill>
                  <a:schemeClr val="bg1"/>
                </a:solidFill>
              </a:rPr>
              <a:t>use</a:t>
            </a:r>
            <a:r>
              <a:rPr lang="sv-SE" sz="2000" dirty="0" smtClean="0">
                <a:solidFill>
                  <a:schemeClr val="bg1"/>
                </a:solidFill>
              </a:rPr>
              <a:t> 10 %</a:t>
            </a:r>
          </a:p>
          <a:p>
            <a:r>
              <a:rPr lang="sv-SE" sz="2400" dirty="0" smtClean="0">
                <a:solidFill>
                  <a:schemeClr val="bg1"/>
                </a:solidFill>
              </a:rPr>
              <a:t>Industrial nations: Industry &gt;50%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Changes in lifestyles and eating habits require more water consumption per capita.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Increased production of </a:t>
            </a:r>
            <a:r>
              <a:rPr lang="en-US" sz="2400" dirty="0" err="1" smtClean="0">
                <a:solidFill>
                  <a:schemeClr val="bg1"/>
                </a:solidFill>
              </a:rPr>
              <a:t>biofuels</a:t>
            </a:r>
            <a:r>
              <a:rPr lang="en-US" sz="2400" dirty="0" smtClean="0">
                <a:solidFill>
                  <a:schemeClr val="bg1"/>
                </a:solidFill>
              </a:rPr>
              <a:t> has significant impact on water demand. Between 1,000 and 4,000 </a:t>
            </a:r>
            <a:r>
              <a:rPr lang="en-US" sz="2400" dirty="0" err="1" smtClean="0">
                <a:solidFill>
                  <a:schemeClr val="bg1"/>
                </a:solidFill>
              </a:rPr>
              <a:t>litres</a:t>
            </a:r>
            <a:r>
              <a:rPr lang="en-US" sz="2400" dirty="0" smtClean="0">
                <a:solidFill>
                  <a:schemeClr val="bg1"/>
                </a:solidFill>
              </a:rPr>
              <a:t> of water are needed to produce a single </a:t>
            </a:r>
            <a:r>
              <a:rPr lang="en-US" sz="2400" dirty="0" err="1" smtClean="0">
                <a:solidFill>
                  <a:schemeClr val="bg1"/>
                </a:solidFill>
              </a:rPr>
              <a:t>litre</a:t>
            </a:r>
            <a:r>
              <a:rPr lang="en-US" sz="2400" dirty="0" smtClean="0">
                <a:solidFill>
                  <a:schemeClr val="bg1"/>
                </a:solidFill>
              </a:rPr>
              <a:t> of </a:t>
            </a:r>
            <a:r>
              <a:rPr lang="en-US" sz="2400" dirty="0" err="1" smtClean="0">
                <a:solidFill>
                  <a:schemeClr val="bg1"/>
                </a:solidFill>
              </a:rPr>
              <a:t>biofuel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Accelerating energy demand with corresponding implications for water demand</a:t>
            </a:r>
          </a:p>
          <a:p>
            <a:endParaRPr lang="sv-S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http://hammarbykyrkan.nu/bilder/Inlandet/Sk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522" y="-244538"/>
            <a:ext cx="9470050" cy="7102538"/>
          </a:xfrm>
          <a:prstGeom prst="rect">
            <a:avLst/>
          </a:prstGeom>
          <a:noFill/>
        </p:spPr>
      </p:pic>
      <p:sp>
        <p:nvSpPr>
          <p:cNvPr id="5" name="Rektangel 4"/>
          <p:cNvSpPr/>
          <p:nvPr/>
        </p:nvSpPr>
        <p:spPr>
          <a:xfrm>
            <a:off x="2800525" y="2996952"/>
            <a:ext cx="4960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5400" dirty="0" smtClean="0">
                <a:solidFill>
                  <a:schemeClr val="bg1"/>
                </a:solidFill>
              </a:rPr>
              <a:t>One </a:t>
            </a:r>
            <a:r>
              <a:rPr lang="sv-SE" sz="5400" dirty="0" err="1" smtClean="0">
                <a:solidFill>
                  <a:schemeClr val="bg1"/>
                </a:solidFill>
              </a:rPr>
              <a:t>possibility</a:t>
            </a:r>
            <a:r>
              <a:rPr lang="sv-SE" sz="5400" dirty="0" smtClean="0">
                <a:solidFill>
                  <a:schemeClr val="bg1"/>
                </a:solidFill>
              </a:rPr>
              <a:t> …</a:t>
            </a:r>
            <a:endParaRPr lang="sv-SE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Resources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Global </a:t>
            </a:r>
            <a:r>
              <a:rPr lang="sv-SE" dirty="0" err="1" smtClean="0">
                <a:solidFill>
                  <a:schemeClr val="bg1"/>
                </a:solidFill>
              </a:rPr>
              <a:t>fibre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consumption</a:t>
            </a:r>
            <a:r>
              <a:rPr lang="sv-SE" dirty="0" smtClean="0">
                <a:solidFill>
                  <a:schemeClr val="bg1"/>
                </a:solidFill>
              </a:rPr>
              <a:t>: ~70-80 </a:t>
            </a:r>
            <a:r>
              <a:rPr lang="sv-SE" dirty="0" err="1" smtClean="0">
                <a:solidFill>
                  <a:schemeClr val="bg1"/>
                </a:solidFill>
              </a:rPr>
              <a:t>mill</a:t>
            </a:r>
            <a:r>
              <a:rPr lang="sv-SE" dirty="0" smtClean="0">
                <a:solidFill>
                  <a:schemeClr val="bg1"/>
                </a:solidFill>
              </a:rPr>
              <a:t> ton</a:t>
            </a:r>
          </a:p>
          <a:p>
            <a:r>
              <a:rPr lang="sv-SE" dirty="0" smtClean="0">
                <a:solidFill>
                  <a:schemeClr val="bg1"/>
                </a:solidFill>
              </a:rPr>
              <a:t>&gt; 50% </a:t>
            </a:r>
            <a:r>
              <a:rPr lang="sv-SE" dirty="0" err="1" smtClean="0">
                <a:solidFill>
                  <a:schemeClr val="bg1"/>
                </a:solidFill>
              </a:rPr>
              <a:t>synthetic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fibres</a:t>
            </a:r>
            <a:r>
              <a:rPr lang="sv-SE" dirty="0" smtClean="0">
                <a:solidFill>
                  <a:schemeClr val="bg1"/>
                </a:solidFill>
              </a:rPr>
              <a:t> (polyester)</a:t>
            </a:r>
          </a:p>
          <a:p>
            <a:r>
              <a:rPr lang="sv-SE" dirty="0" smtClean="0">
                <a:solidFill>
                  <a:schemeClr val="bg1"/>
                </a:solidFill>
              </a:rPr>
              <a:t>~ 35% </a:t>
            </a:r>
            <a:r>
              <a:rPr lang="sv-SE" dirty="0" err="1" smtClean="0">
                <a:solidFill>
                  <a:schemeClr val="bg1"/>
                </a:solidFill>
              </a:rPr>
              <a:t>cotton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smtClean="0">
                <a:solidFill>
                  <a:schemeClr val="bg1"/>
                </a:solidFill>
              </a:rPr>
              <a:t>~ 5% </a:t>
            </a:r>
            <a:r>
              <a:rPr lang="sv-SE" dirty="0" err="1" smtClean="0">
                <a:solidFill>
                  <a:schemeClr val="bg1"/>
                </a:solidFill>
              </a:rPr>
              <a:t>pulp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based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fibres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err="1" smtClean="0">
                <a:solidFill>
                  <a:schemeClr val="bg1"/>
                </a:solidFill>
              </a:rPr>
              <a:t>Clothing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industry</a:t>
            </a:r>
            <a:r>
              <a:rPr lang="sv-SE" dirty="0" smtClean="0">
                <a:solidFill>
                  <a:schemeClr val="bg1"/>
                </a:solidFill>
              </a:rPr>
              <a:t> ~ 74% of market </a:t>
            </a:r>
            <a:r>
              <a:rPr lang="sv-SE" dirty="0" err="1" smtClean="0">
                <a:solidFill>
                  <a:schemeClr val="bg1"/>
                </a:solidFill>
              </a:rPr>
              <a:t>value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smtClean="0">
                <a:solidFill>
                  <a:schemeClr val="bg1"/>
                </a:solidFill>
              </a:rPr>
              <a:t>Home textile ~ 6% of market </a:t>
            </a:r>
            <a:r>
              <a:rPr lang="sv-SE" dirty="0" err="1" smtClean="0">
                <a:solidFill>
                  <a:schemeClr val="bg1"/>
                </a:solidFill>
              </a:rPr>
              <a:t>value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smtClean="0">
                <a:solidFill>
                  <a:schemeClr val="bg1"/>
                </a:solidFill>
              </a:rPr>
              <a:t>2015-2020 Peak </a:t>
            </a:r>
            <a:r>
              <a:rPr lang="sv-SE" dirty="0" err="1" smtClean="0">
                <a:solidFill>
                  <a:schemeClr val="bg1"/>
                </a:solidFill>
              </a:rPr>
              <a:t>oil</a:t>
            </a:r>
            <a:r>
              <a:rPr lang="sv-SE" dirty="0" smtClean="0">
                <a:solidFill>
                  <a:schemeClr val="bg1"/>
                </a:solidFill>
              </a:rPr>
              <a:t> and Peak </a:t>
            </a:r>
            <a:r>
              <a:rPr lang="sv-SE" dirty="0" err="1" smtClean="0">
                <a:solidFill>
                  <a:schemeClr val="bg1"/>
                </a:solidFill>
              </a:rPr>
              <a:t>Cotton</a:t>
            </a:r>
            <a:endParaRPr lang="sv-SE" dirty="0" smtClean="0">
              <a:solidFill>
                <a:schemeClr val="bg1"/>
              </a:solidFill>
            </a:endParaRPr>
          </a:p>
          <a:p>
            <a:endParaRPr lang="sv-SE" dirty="0" smtClean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Expansions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Autofit/>
          </a:bodyPr>
          <a:lstStyle/>
          <a:p>
            <a:r>
              <a:rPr lang="sv-SE" dirty="0" err="1" smtClean="0">
                <a:solidFill>
                  <a:schemeClr val="bg1"/>
                </a:solidFill>
              </a:rPr>
              <a:t>Increased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demand</a:t>
            </a:r>
            <a:r>
              <a:rPr lang="sv-SE" dirty="0" smtClean="0">
                <a:solidFill>
                  <a:schemeClr val="bg1"/>
                </a:solidFill>
              </a:rPr>
              <a:t> of textile </a:t>
            </a:r>
            <a:r>
              <a:rPr lang="sv-SE" dirty="0" err="1" smtClean="0">
                <a:solidFill>
                  <a:schemeClr val="bg1"/>
                </a:solidFill>
              </a:rPr>
              <a:t>fibres</a:t>
            </a:r>
            <a:endParaRPr lang="sv-SE" dirty="0" smtClean="0">
              <a:solidFill>
                <a:schemeClr val="bg1"/>
              </a:solidFill>
            </a:endParaRPr>
          </a:p>
          <a:p>
            <a:pPr lvl="1"/>
            <a:r>
              <a:rPr lang="sv-SE" dirty="0" err="1" smtClean="0">
                <a:solidFill>
                  <a:schemeClr val="bg1"/>
                </a:solidFill>
              </a:rPr>
              <a:t>Expected</a:t>
            </a:r>
            <a:r>
              <a:rPr lang="sv-SE" dirty="0" smtClean="0">
                <a:solidFill>
                  <a:schemeClr val="bg1"/>
                </a:solidFill>
              </a:rPr>
              <a:t> population </a:t>
            </a:r>
            <a:r>
              <a:rPr lang="sv-SE" dirty="0" err="1" smtClean="0">
                <a:solidFill>
                  <a:schemeClr val="bg1"/>
                </a:solidFill>
              </a:rPr>
              <a:t>growth</a:t>
            </a:r>
            <a:endParaRPr lang="sv-SE" dirty="0" smtClean="0">
              <a:solidFill>
                <a:schemeClr val="bg1"/>
              </a:solidFill>
            </a:endParaRPr>
          </a:p>
          <a:p>
            <a:pPr lvl="1"/>
            <a:r>
              <a:rPr lang="sv-SE" dirty="0" smtClean="0">
                <a:solidFill>
                  <a:schemeClr val="bg1"/>
                </a:solidFill>
              </a:rPr>
              <a:t>3% </a:t>
            </a:r>
            <a:r>
              <a:rPr lang="sv-SE" dirty="0" err="1" smtClean="0">
                <a:solidFill>
                  <a:schemeClr val="bg1"/>
                </a:solidFill>
              </a:rPr>
              <a:t>annual</a:t>
            </a:r>
            <a:r>
              <a:rPr lang="sv-SE" dirty="0" smtClean="0">
                <a:solidFill>
                  <a:schemeClr val="bg1"/>
                </a:solidFill>
              </a:rPr>
              <a:t> standard </a:t>
            </a:r>
            <a:r>
              <a:rPr lang="sv-SE" dirty="0" err="1" smtClean="0">
                <a:solidFill>
                  <a:schemeClr val="bg1"/>
                </a:solidFill>
              </a:rPr>
              <a:t>increase</a:t>
            </a:r>
            <a:endParaRPr lang="sv-SE" dirty="0" smtClean="0">
              <a:solidFill>
                <a:schemeClr val="bg1"/>
              </a:solidFill>
            </a:endParaRPr>
          </a:p>
          <a:p>
            <a:pPr lvl="1"/>
            <a:r>
              <a:rPr lang="sv-SE" dirty="0" smtClean="0">
                <a:solidFill>
                  <a:schemeClr val="bg1"/>
                </a:solidFill>
              </a:rPr>
              <a:t>the </a:t>
            </a:r>
            <a:r>
              <a:rPr lang="sv-SE" dirty="0" err="1" smtClean="0">
                <a:solidFill>
                  <a:schemeClr val="bg1"/>
                </a:solidFill>
              </a:rPr>
              <a:t>accumulated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demand</a:t>
            </a:r>
            <a:r>
              <a:rPr lang="sv-SE" dirty="0" smtClean="0">
                <a:solidFill>
                  <a:schemeClr val="bg1"/>
                </a:solidFill>
              </a:rPr>
              <a:t> for textile </a:t>
            </a:r>
            <a:r>
              <a:rPr lang="sv-SE" dirty="0" err="1" smtClean="0">
                <a:solidFill>
                  <a:schemeClr val="bg1"/>
                </a:solidFill>
              </a:rPr>
              <a:t>fibre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will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grow</a:t>
            </a:r>
            <a:r>
              <a:rPr lang="sv-SE" dirty="0" smtClean="0">
                <a:solidFill>
                  <a:schemeClr val="bg1"/>
                </a:solidFill>
              </a:rPr>
              <a:t> at </a:t>
            </a:r>
            <a:r>
              <a:rPr lang="sv-SE" dirty="0" err="1" smtClean="0">
                <a:solidFill>
                  <a:schemeClr val="bg1"/>
                </a:solidFill>
              </a:rPr>
              <a:t>least</a:t>
            </a:r>
            <a:r>
              <a:rPr lang="sv-SE" dirty="0" smtClean="0">
                <a:solidFill>
                  <a:schemeClr val="bg1"/>
                </a:solidFill>
              </a:rPr>
              <a:t> 3-fold in 40 </a:t>
            </a:r>
            <a:r>
              <a:rPr lang="sv-SE" dirty="0" err="1" smtClean="0">
                <a:solidFill>
                  <a:schemeClr val="bg1"/>
                </a:solidFill>
              </a:rPr>
              <a:t>years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smtClean="0">
                <a:solidFill>
                  <a:schemeClr val="bg1"/>
                </a:solidFill>
              </a:rPr>
              <a:t>The </a:t>
            </a:r>
            <a:r>
              <a:rPr lang="sv-SE" dirty="0" err="1" smtClean="0">
                <a:solidFill>
                  <a:schemeClr val="bg1"/>
                </a:solidFill>
              </a:rPr>
              <a:t>end</a:t>
            </a:r>
            <a:r>
              <a:rPr lang="sv-SE" dirty="0" smtClean="0">
                <a:solidFill>
                  <a:schemeClr val="bg1"/>
                </a:solidFill>
              </a:rPr>
              <a:t> of </a:t>
            </a:r>
            <a:r>
              <a:rPr lang="sv-SE" dirty="0" err="1" smtClean="0">
                <a:solidFill>
                  <a:schemeClr val="bg1"/>
                </a:solidFill>
              </a:rPr>
              <a:t>conventional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fibres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smtClean="0">
                <a:solidFill>
                  <a:schemeClr val="bg1"/>
                </a:solidFill>
              </a:rPr>
              <a:t>The world </a:t>
            </a:r>
            <a:r>
              <a:rPr lang="sv-SE" dirty="0" err="1" smtClean="0">
                <a:solidFill>
                  <a:schemeClr val="bg1"/>
                </a:solidFill>
              </a:rPr>
              <a:t>economy</a:t>
            </a:r>
            <a:r>
              <a:rPr lang="sv-SE" dirty="0" smtClean="0">
                <a:solidFill>
                  <a:schemeClr val="bg1"/>
                </a:solidFill>
              </a:rPr>
              <a:t> rests on </a:t>
            </a:r>
            <a:r>
              <a:rPr lang="sv-SE" dirty="0" err="1" smtClean="0">
                <a:solidFill>
                  <a:schemeClr val="bg1"/>
                </a:solidFill>
              </a:rPr>
              <a:t>growth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err="1" smtClean="0">
                <a:solidFill>
                  <a:schemeClr val="bg1"/>
                </a:solidFill>
              </a:rPr>
              <a:t>Cotton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occupies vast areas of arable land</a:t>
            </a:r>
            <a:endParaRPr lang="sv-SE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bg1"/>
                </a:solidFill>
              </a:rPr>
              <a:t>Consumers</a:t>
            </a:r>
            <a:r>
              <a:rPr lang="sv-SE" dirty="0" smtClean="0">
                <a:solidFill>
                  <a:schemeClr val="bg1"/>
                </a:solidFill>
              </a:rPr>
              <a:t>’ perceptions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sv-SE" sz="2800" dirty="0" err="1" smtClean="0">
                <a:solidFill>
                  <a:schemeClr val="bg1"/>
                </a:solidFill>
              </a:rPr>
              <a:t>Consumers</a:t>
            </a:r>
            <a:r>
              <a:rPr lang="sv-SE" sz="2800" dirty="0" smtClean="0">
                <a:solidFill>
                  <a:schemeClr val="bg1"/>
                </a:solidFill>
              </a:rPr>
              <a:t>’ </a:t>
            </a:r>
            <a:r>
              <a:rPr lang="sv-SE" sz="2800" dirty="0" err="1" smtClean="0">
                <a:solidFill>
                  <a:schemeClr val="bg1"/>
                </a:solidFill>
              </a:rPr>
              <a:t>interest</a:t>
            </a:r>
            <a:r>
              <a:rPr lang="sv-SE" sz="2800" dirty="0" smtClean="0">
                <a:solidFill>
                  <a:schemeClr val="bg1"/>
                </a:solidFill>
              </a:rPr>
              <a:t> in </a:t>
            </a:r>
            <a:r>
              <a:rPr lang="sv-SE" sz="2800" dirty="0" err="1" smtClean="0">
                <a:solidFill>
                  <a:schemeClr val="bg1"/>
                </a:solidFill>
              </a:rPr>
              <a:t>ethical</a:t>
            </a:r>
            <a:r>
              <a:rPr lang="sv-SE" sz="2800" dirty="0" smtClean="0">
                <a:solidFill>
                  <a:schemeClr val="bg1"/>
                </a:solidFill>
              </a:rPr>
              <a:t> or </a:t>
            </a:r>
            <a:r>
              <a:rPr lang="sv-SE" sz="2800" dirty="0" err="1" smtClean="0">
                <a:solidFill>
                  <a:schemeClr val="bg1"/>
                </a:solidFill>
              </a:rPr>
              <a:t>ecological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fashion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short-lived</a:t>
            </a:r>
            <a:r>
              <a:rPr lang="sv-SE" sz="2800" dirty="0" smtClean="0">
                <a:solidFill>
                  <a:schemeClr val="bg1"/>
                </a:solidFill>
              </a:rPr>
              <a:t> media </a:t>
            </a:r>
            <a:r>
              <a:rPr lang="sv-SE" sz="2800" dirty="0" err="1" smtClean="0">
                <a:solidFill>
                  <a:schemeClr val="bg1"/>
                </a:solidFill>
              </a:rPr>
              <a:t>response</a:t>
            </a:r>
            <a:endParaRPr lang="sv-SE" sz="2800" dirty="0" smtClean="0">
              <a:solidFill>
                <a:schemeClr val="bg1"/>
              </a:solidFill>
            </a:endParaRPr>
          </a:p>
          <a:p>
            <a:r>
              <a:rPr lang="sv-SE" sz="2800" dirty="0" err="1" smtClean="0">
                <a:solidFill>
                  <a:schemeClr val="bg1"/>
                </a:solidFill>
              </a:rPr>
              <a:t>Consumers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aware</a:t>
            </a:r>
            <a:r>
              <a:rPr lang="sv-SE" sz="2800" dirty="0" smtClean="0">
                <a:solidFill>
                  <a:schemeClr val="bg1"/>
                </a:solidFill>
              </a:rPr>
              <a:t> of the problem</a:t>
            </a:r>
          </a:p>
          <a:p>
            <a:r>
              <a:rPr lang="sv-SE" sz="2800" dirty="0" err="1" smtClean="0">
                <a:solidFill>
                  <a:schemeClr val="bg1"/>
                </a:solidFill>
              </a:rPr>
              <a:t>Consumers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do</a:t>
            </a:r>
            <a:r>
              <a:rPr lang="sv-SE" sz="2800" dirty="0" smtClean="0">
                <a:solidFill>
                  <a:schemeClr val="bg1"/>
                </a:solidFill>
              </a:rPr>
              <a:t> not </a:t>
            </a:r>
            <a:r>
              <a:rPr lang="sv-SE" sz="2800" dirty="0" err="1" smtClean="0">
                <a:solidFill>
                  <a:schemeClr val="bg1"/>
                </a:solidFill>
              </a:rPr>
              <a:t>think</a:t>
            </a:r>
            <a:r>
              <a:rPr lang="sv-SE" sz="2800" dirty="0" smtClean="0">
                <a:solidFill>
                  <a:schemeClr val="bg1"/>
                </a:solidFill>
              </a:rPr>
              <a:t> it is </a:t>
            </a:r>
            <a:r>
              <a:rPr lang="sv-SE" sz="2800" dirty="0" err="1" smtClean="0">
                <a:solidFill>
                  <a:schemeClr val="bg1"/>
                </a:solidFill>
              </a:rPr>
              <a:t>their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responsibility</a:t>
            </a:r>
            <a:endParaRPr lang="sv-SE" sz="2800" dirty="0" smtClean="0">
              <a:solidFill>
                <a:schemeClr val="bg1"/>
              </a:solidFill>
            </a:endParaRPr>
          </a:p>
          <a:p>
            <a:r>
              <a:rPr lang="sv-SE" sz="2800" dirty="0" err="1" smtClean="0">
                <a:solidFill>
                  <a:schemeClr val="bg1"/>
                </a:solidFill>
              </a:rPr>
              <a:t>Consumers</a:t>
            </a:r>
            <a:r>
              <a:rPr lang="sv-SE" sz="2800" dirty="0" smtClean="0">
                <a:solidFill>
                  <a:schemeClr val="bg1"/>
                </a:solidFill>
              </a:rPr>
              <a:t> are </a:t>
            </a:r>
            <a:r>
              <a:rPr lang="sv-SE" sz="2800" dirty="0" err="1" smtClean="0">
                <a:solidFill>
                  <a:schemeClr val="bg1"/>
                </a:solidFill>
              </a:rPr>
              <a:t>more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concerned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about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ecological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food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than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ecological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fashion</a:t>
            </a:r>
            <a:endParaRPr lang="sv-SE" sz="2800" dirty="0" smtClean="0">
              <a:solidFill>
                <a:schemeClr val="bg1"/>
              </a:solidFill>
            </a:endParaRPr>
          </a:p>
          <a:p>
            <a:r>
              <a:rPr lang="sv-SE" sz="2800" dirty="0" err="1" smtClean="0">
                <a:solidFill>
                  <a:schemeClr val="bg1"/>
                </a:solidFill>
              </a:rPr>
              <a:t>Companies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will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sell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what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consumers</a:t>
            </a:r>
            <a:r>
              <a:rPr lang="sv-SE" sz="2800" dirty="0" smtClean="0">
                <a:solidFill>
                  <a:schemeClr val="bg1"/>
                </a:solidFill>
              </a:rPr>
              <a:t> are </a:t>
            </a:r>
            <a:r>
              <a:rPr lang="sv-SE" sz="2800" dirty="0" err="1" smtClean="0">
                <a:solidFill>
                  <a:schemeClr val="bg1"/>
                </a:solidFill>
              </a:rPr>
              <a:t>prepared</a:t>
            </a:r>
            <a:r>
              <a:rPr lang="sv-SE" sz="2800" dirty="0" smtClean="0">
                <a:solidFill>
                  <a:schemeClr val="bg1"/>
                </a:solidFill>
              </a:rPr>
              <a:t> to </a:t>
            </a:r>
            <a:r>
              <a:rPr lang="sv-SE" sz="2800" dirty="0" err="1" smtClean="0">
                <a:solidFill>
                  <a:schemeClr val="bg1"/>
                </a:solidFill>
              </a:rPr>
              <a:t>pay</a:t>
            </a:r>
            <a:r>
              <a:rPr lang="sv-SE" sz="2800" dirty="0" smtClean="0">
                <a:solidFill>
                  <a:schemeClr val="bg1"/>
                </a:solidFill>
              </a:rPr>
              <a:t> for</a:t>
            </a:r>
          </a:p>
          <a:p>
            <a:r>
              <a:rPr lang="sv-SE" sz="2800" dirty="0" err="1" smtClean="0">
                <a:solidFill>
                  <a:schemeClr val="bg1"/>
                </a:solidFill>
              </a:rPr>
              <a:t>Low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prices</a:t>
            </a:r>
            <a:r>
              <a:rPr lang="sv-SE" sz="2800" dirty="0" smtClean="0">
                <a:solidFill>
                  <a:schemeClr val="bg1"/>
                </a:solidFill>
              </a:rPr>
              <a:t> are still a </a:t>
            </a:r>
            <a:r>
              <a:rPr lang="sv-SE" sz="2800" dirty="0" err="1" smtClean="0">
                <a:solidFill>
                  <a:schemeClr val="bg1"/>
                </a:solidFill>
              </a:rPr>
              <a:t>competitive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tool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compared</a:t>
            </a:r>
            <a:r>
              <a:rPr lang="sv-SE" sz="2800" dirty="0" smtClean="0">
                <a:solidFill>
                  <a:schemeClr val="bg1"/>
                </a:solidFill>
              </a:rPr>
              <a:t> to </a:t>
            </a:r>
            <a:r>
              <a:rPr lang="sv-SE" sz="2800" dirty="0" err="1" smtClean="0">
                <a:solidFill>
                  <a:schemeClr val="bg1"/>
                </a:solidFill>
              </a:rPr>
              <a:t>quality</a:t>
            </a:r>
            <a:endParaRPr lang="sv-SE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v-SE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6856" y="557808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Borås: the textile cluster of Sweden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5940" y="2276872"/>
            <a:ext cx="8316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>
                <a:solidFill>
                  <a:schemeClr val="bg1"/>
                </a:solidFill>
              </a:rPr>
              <a:t>1866		 1946			1986                              </a:t>
            </a:r>
            <a:r>
              <a:rPr lang="sv-SE" dirty="0" smtClean="0">
                <a:solidFill>
                  <a:schemeClr val="bg1"/>
                </a:solidFill>
              </a:rPr>
              <a:t>         2013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5" name="Picture 4" descr="vävsko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497" y="3501008"/>
            <a:ext cx="2415938" cy="1656184"/>
          </a:xfrm>
          <a:prstGeom prst="rect">
            <a:avLst/>
          </a:prstGeom>
          <a:noFill/>
        </p:spPr>
      </p:pic>
      <p:pic>
        <p:nvPicPr>
          <p:cNvPr id="6" name="Picture 5" descr="th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565" y="2708250"/>
            <a:ext cx="20986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ildTextilinstitut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29409"/>
            <a:ext cx="1950076" cy="182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496" y="5229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</a:rPr>
              <a:t>School of Weaving    </a:t>
            </a:r>
            <a:r>
              <a:rPr lang="en-GB" dirty="0" smtClean="0">
                <a:solidFill>
                  <a:schemeClr val="bg1"/>
                </a:solidFill>
              </a:rPr>
              <a:t>        The </a:t>
            </a:r>
            <a:r>
              <a:rPr lang="en-GB" dirty="0">
                <a:solidFill>
                  <a:schemeClr val="bg1"/>
                </a:solidFill>
              </a:rPr>
              <a:t>Textile Institute        </a:t>
            </a:r>
            <a:r>
              <a:rPr lang="en-GB" dirty="0" smtClean="0">
                <a:solidFill>
                  <a:schemeClr val="bg1"/>
                </a:solidFill>
              </a:rPr>
              <a:t>Swedish </a:t>
            </a:r>
            <a:r>
              <a:rPr lang="en-GB" dirty="0">
                <a:solidFill>
                  <a:schemeClr val="bg1"/>
                </a:solidFill>
              </a:rPr>
              <a:t>School of </a:t>
            </a:r>
            <a:r>
              <a:rPr lang="en-GB" dirty="0" smtClean="0">
                <a:solidFill>
                  <a:schemeClr val="bg1"/>
                </a:solidFill>
              </a:rPr>
              <a:t>	         Textile and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					Textiles (THS)	         Fashion Cluster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7536868" y="3551530"/>
            <a:ext cx="157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 smtClean="0">
                <a:solidFill>
                  <a:schemeClr val="bg1"/>
                </a:solidFill>
              </a:rPr>
              <a:t>Simons-land</a:t>
            </a:r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30722" name="Picture 2" descr="http://www.fastighetsvarlden.se/img/zimg/simonsla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613629"/>
            <a:ext cx="1656184" cy="1543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755576" y="764704"/>
            <a:ext cx="75083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smtClean="0">
                <a:solidFill>
                  <a:schemeClr val="bg1"/>
                </a:solidFill>
              </a:rPr>
              <a:t>”</a:t>
            </a:r>
            <a:r>
              <a:rPr lang="sv-SE" sz="4000" dirty="0" err="1" smtClean="0">
                <a:solidFill>
                  <a:schemeClr val="bg1"/>
                </a:solidFill>
              </a:rPr>
              <a:t>Expensive</a:t>
            </a:r>
            <a:r>
              <a:rPr lang="sv-SE" sz="4000" dirty="0" smtClean="0">
                <a:solidFill>
                  <a:schemeClr val="bg1"/>
                </a:solidFill>
              </a:rPr>
              <a:t> </a:t>
            </a:r>
            <a:r>
              <a:rPr lang="sv-SE" sz="4000" dirty="0" err="1" smtClean="0">
                <a:solidFill>
                  <a:schemeClr val="bg1"/>
                </a:solidFill>
              </a:rPr>
              <a:t>cotton</a:t>
            </a:r>
            <a:r>
              <a:rPr lang="sv-SE" sz="4000" dirty="0" smtClean="0">
                <a:solidFill>
                  <a:schemeClr val="bg1"/>
                </a:solidFill>
              </a:rPr>
              <a:t> </a:t>
            </a:r>
            <a:r>
              <a:rPr lang="sv-SE" sz="4000" dirty="0" err="1" smtClean="0">
                <a:solidFill>
                  <a:schemeClr val="bg1"/>
                </a:solidFill>
              </a:rPr>
              <a:t>change</a:t>
            </a:r>
            <a:r>
              <a:rPr lang="sv-SE" sz="4000" dirty="0" smtClean="0">
                <a:solidFill>
                  <a:schemeClr val="bg1"/>
                </a:solidFill>
              </a:rPr>
              <a:t> </a:t>
            </a:r>
            <a:r>
              <a:rPr lang="sv-SE" sz="4000" dirty="0" err="1" smtClean="0">
                <a:solidFill>
                  <a:schemeClr val="bg1"/>
                </a:solidFill>
              </a:rPr>
              <a:t>fashion</a:t>
            </a:r>
            <a:r>
              <a:rPr lang="sv-SE" sz="4000" dirty="0" smtClean="0">
                <a:solidFill>
                  <a:schemeClr val="bg1"/>
                </a:solidFill>
              </a:rPr>
              <a:t>” </a:t>
            </a:r>
          </a:p>
          <a:p>
            <a:r>
              <a:rPr lang="sv-SE" sz="4000" dirty="0" smtClean="0">
                <a:solidFill>
                  <a:schemeClr val="bg1"/>
                </a:solidFill>
              </a:rPr>
              <a:t>			</a:t>
            </a:r>
            <a:r>
              <a:rPr lang="sv-SE" sz="3200" dirty="0" smtClean="0">
                <a:solidFill>
                  <a:schemeClr val="bg1"/>
                </a:solidFill>
              </a:rPr>
              <a:t>Dagens Nyheter, 2/10 2010</a:t>
            </a:r>
            <a:endParaRPr lang="sv-SE" sz="3200" dirty="0">
              <a:solidFill>
                <a:schemeClr val="bg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396535" y="2915652"/>
            <a:ext cx="3672408" cy="288032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1860811" y="2861642"/>
            <a:ext cx="5357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100</a:t>
            </a:r>
          </a:p>
          <a:p>
            <a:endParaRPr lang="sv-SE" dirty="0" smtClean="0">
              <a:solidFill>
                <a:schemeClr val="bg1"/>
              </a:solidFill>
            </a:endParaRPr>
          </a:p>
          <a:p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smtClean="0">
                <a:solidFill>
                  <a:schemeClr val="bg1"/>
                </a:solidFill>
              </a:rPr>
              <a:t>75</a:t>
            </a:r>
          </a:p>
          <a:p>
            <a:endParaRPr lang="sv-SE" dirty="0" smtClean="0">
              <a:solidFill>
                <a:schemeClr val="bg1"/>
              </a:solidFill>
            </a:endParaRPr>
          </a:p>
          <a:p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smtClean="0">
                <a:solidFill>
                  <a:schemeClr val="bg1"/>
                </a:solidFill>
              </a:rPr>
              <a:t>50</a:t>
            </a:r>
          </a:p>
          <a:p>
            <a:endParaRPr lang="sv-SE" dirty="0" smtClean="0">
              <a:solidFill>
                <a:schemeClr val="bg1"/>
              </a:solidFill>
            </a:endParaRPr>
          </a:p>
          <a:p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smtClean="0">
                <a:solidFill>
                  <a:schemeClr val="bg1"/>
                </a:solidFill>
              </a:rPr>
              <a:t>25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2502195" y="5795972"/>
            <a:ext cx="342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2005			2010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0" name="Frihandsfigur 19"/>
          <p:cNvSpPr/>
          <p:nvPr/>
        </p:nvSpPr>
        <p:spPr>
          <a:xfrm>
            <a:off x="2540551" y="2771636"/>
            <a:ext cx="3460230" cy="2519779"/>
          </a:xfrm>
          <a:custGeom>
            <a:avLst/>
            <a:gdLst>
              <a:gd name="connsiteX0" fmla="*/ 0 w 3426245"/>
              <a:gd name="connsiteY0" fmla="*/ 2445745 h 2445745"/>
              <a:gd name="connsiteX1" fmla="*/ 11017 w 3426245"/>
              <a:gd name="connsiteY1" fmla="*/ 2368627 h 2445745"/>
              <a:gd name="connsiteX2" fmla="*/ 44067 w 3426245"/>
              <a:gd name="connsiteY2" fmla="*/ 2269475 h 2445745"/>
              <a:gd name="connsiteX3" fmla="*/ 66101 w 3426245"/>
              <a:gd name="connsiteY3" fmla="*/ 2203374 h 2445745"/>
              <a:gd name="connsiteX4" fmla="*/ 132202 w 3426245"/>
              <a:gd name="connsiteY4" fmla="*/ 2148289 h 2445745"/>
              <a:gd name="connsiteX5" fmla="*/ 176270 w 3426245"/>
              <a:gd name="connsiteY5" fmla="*/ 2159306 h 2445745"/>
              <a:gd name="connsiteX6" fmla="*/ 198303 w 3426245"/>
              <a:gd name="connsiteY6" fmla="*/ 2225407 h 2445745"/>
              <a:gd name="connsiteX7" fmla="*/ 242371 w 3426245"/>
              <a:gd name="connsiteY7" fmla="*/ 2313542 h 2445745"/>
              <a:gd name="connsiteX8" fmla="*/ 264404 w 3426245"/>
              <a:gd name="connsiteY8" fmla="*/ 2346593 h 2445745"/>
              <a:gd name="connsiteX9" fmla="*/ 297455 w 3426245"/>
              <a:gd name="connsiteY9" fmla="*/ 2357610 h 2445745"/>
              <a:gd name="connsiteX10" fmla="*/ 319489 w 3426245"/>
              <a:gd name="connsiteY10" fmla="*/ 2324559 h 2445745"/>
              <a:gd name="connsiteX11" fmla="*/ 341523 w 3426245"/>
              <a:gd name="connsiteY11" fmla="*/ 2214390 h 2445745"/>
              <a:gd name="connsiteX12" fmla="*/ 352539 w 3426245"/>
              <a:gd name="connsiteY12" fmla="*/ 2181340 h 2445745"/>
              <a:gd name="connsiteX13" fmla="*/ 374573 w 3426245"/>
              <a:gd name="connsiteY13" fmla="*/ 2148289 h 2445745"/>
              <a:gd name="connsiteX14" fmla="*/ 440674 w 3426245"/>
              <a:gd name="connsiteY14" fmla="*/ 2115239 h 2445745"/>
              <a:gd name="connsiteX15" fmla="*/ 484742 w 3426245"/>
              <a:gd name="connsiteY15" fmla="*/ 2258458 h 2445745"/>
              <a:gd name="connsiteX16" fmla="*/ 517792 w 3426245"/>
              <a:gd name="connsiteY16" fmla="*/ 2280492 h 2445745"/>
              <a:gd name="connsiteX17" fmla="*/ 550843 w 3426245"/>
              <a:gd name="connsiteY17" fmla="*/ 2313542 h 2445745"/>
              <a:gd name="connsiteX18" fmla="*/ 561860 w 3426245"/>
              <a:gd name="connsiteY18" fmla="*/ 2346593 h 2445745"/>
              <a:gd name="connsiteX19" fmla="*/ 616944 w 3426245"/>
              <a:gd name="connsiteY19" fmla="*/ 2247441 h 2445745"/>
              <a:gd name="connsiteX20" fmla="*/ 661012 w 3426245"/>
              <a:gd name="connsiteY20" fmla="*/ 2170323 h 2445745"/>
              <a:gd name="connsiteX21" fmla="*/ 672029 w 3426245"/>
              <a:gd name="connsiteY21" fmla="*/ 2137272 h 2445745"/>
              <a:gd name="connsiteX22" fmla="*/ 705079 w 3426245"/>
              <a:gd name="connsiteY22" fmla="*/ 2148289 h 2445745"/>
              <a:gd name="connsiteX23" fmla="*/ 749147 w 3426245"/>
              <a:gd name="connsiteY23" fmla="*/ 2236424 h 2445745"/>
              <a:gd name="connsiteX24" fmla="*/ 771180 w 3426245"/>
              <a:gd name="connsiteY24" fmla="*/ 2203374 h 2445745"/>
              <a:gd name="connsiteX25" fmla="*/ 793214 w 3426245"/>
              <a:gd name="connsiteY25" fmla="*/ 2093205 h 2445745"/>
              <a:gd name="connsiteX26" fmla="*/ 870332 w 3426245"/>
              <a:gd name="connsiteY26" fmla="*/ 2005070 h 2445745"/>
              <a:gd name="connsiteX27" fmla="*/ 892366 w 3426245"/>
              <a:gd name="connsiteY27" fmla="*/ 2225407 h 2445745"/>
              <a:gd name="connsiteX28" fmla="*/ 903383 w 3426245"/>
              <a:gd name="connsiteY28" fmla="*/ 2258458 h 2445745"/>
              <a:gd name="connsiteX29" fmla="*/ 947450 w 3426245"/>
              <a:gd name="connsiteY29" fmla="*/ 2313542 h 2445745"/>
              <a:gd name="connsiteX30" fmla="*/ 980501 w 3426245"/>
              <a:gd name="connsiteY30" fmla="*/ 2302525 h 2445745"/>
              <a:gd name="connsiteX31" fmla="*/ 1013551 w 3426245"/>
              <a:gd name="connsiteY31" fmla="*/ 2269475 h 2445745"/>
              <a:gd name="connsiteX32" fmla="*/ 1046602 w 3426245"/>
              <a:gd name="connsiteY32" fmla="*/ 2247441 h 2445745"/>
              <a:gd name="connsiteX33" fmla="*/ 1057619 w 3426245"/>
              <a:gd name="connsiteY33" fmla="*/ 2214390 h 2445745"/>
              <a:gd name="connsiteX34" fmla="*/ 1079653 w 3426245"/>
              <a:gd name="connsiteY34" fmla="*/ 2104222 h 2445745"/>
              <a:gd name="connsiteX35" fmla="*/ 1090670 w 3426245"/>
              <a:gd name="connsiteY35" fmla="*/ 2049137 h 2445745"/>
              <a:gd name="connsiteX36" fmla="*/ 1123720 w 3426245"/>
              <a:gd name="connsiteY36" fmla="*/ 2060154 h 2445745"/>
              <a:gd name="connsiteX37" fmla="*/ 1134737 w 3426245"/>
              <a:gd name="connsiteY37" fmla="*/ 2093205 h 2445745"/>
              <a:gd name="connsiteX38" fmla="*/ 1167788 w 3426245"/>
              <a:gd name="connsiteY38" fmla="*/ 2126256 h 2445745"/>
              <a:gd name="connsiteX39" fmla="*/ 1222872 w 3426245"/>
              <a:gd name="connsiteY39" fmla="*/ 2203374 h 2445745"/>
              <a:gd name="connsiteX40" fmla="*/ 1266939 w 3426245"/>
              <a:gd name="connsiteY40" fmla="*/ 2269475 h 2445745"/>
              <a:gd name="connsiteX41" fmla="*/ 1288973 w 3426245"/>
              <a:gd name="connsiteY41" fmla="*/ 2137272 h 2445745"/>
              <a:gd name="connsiteX42" fmla="*/ 1299990 w 3426245"/>
              <a:gd name="connsiteY42" fmla="*/ 2104222 h 2445745"/>
              <a:gd name="connsiteX43" fmla="*/ 1311007 w 3426245"/>
              <a:gd name="connsiteY43" fmla="*/ 2060154 h 2445745"/>
              <a:gd name="connsiteX44" fmla="*/ 1333041 w 3426245"/>
              <a:gd name="connsiteY44" fmla="*/ 2093205 h 2445745"/>
              <a:gd name="connsiteX45" fmla="*/ 1355074 w 3426245"/>
              <a:gd name="connsiteY45" fmla="*/ 2159306 h 2445745"/>
              <a:gd name="connsiteX46" fmla="*/ 1465243 w 3426245"/>
              <a:gd name="connsiteY46" fmla="*/ 2115239 h 2445745"/>
              <a:gd name="connsiteX47" fmla="*/ 1509310 w 3426245"/>
              <a:gd name="connsiteY47" fmla="*/ 2104222 h 2445745"/>
              <a:gd name="connsiteX48" fmla="*/ 1652530 w 3426245"/>
              <a:gd name="connsiteY48" fmla="*/ 2049137 h 2445745"/>
              <a:gd name="connsiteX49" fmla="*/ 1608462 w 3426245"/>
              <a:gd name="connsiteY49" fmla="*/ 1972019 h 2445745"/>
              <a:gd name="connsiteX50" fmla="*/ 1586429 w 3426245"/>
              <a:gd name="connsiteY50" fmla="*/ 1938969 h 2445745"/>
              <a:gd name="connsiteX51" fmla="*/ 1597445 w 3426245"/>
              <a:gd name="connsiteY51" fmla="*/ 1729648 h 2445745"/>
              <a:gd name="connsiteX52" fmla="*/ 1608462 w 3426245"/>
              <a:gd name="connsiteY52" fmla="*/ 1674564 h 2445745"/>
              <a:gd name="connsiteX53" fmla="*/ 1619479 w 3426245"/>
              <a:gd name="connsiteY53" fmla="*/ 1586429 h 2445745"/>
              <a:gd name="connsiteX54" fmla="*/ 1630496 w 3426245"/>
              <a:gd name="connsiteY54" fmla="*/ 1454227 h 2445745"/>
              <a:gd name="connsiteX55" fmla="*/ 1696597 w 3426245"/>
              <a:gd name="connsiteY55" fmla="*/ 1399142 h 2445745"/>
              <a:gd name="connsiteX56" fmla="*/ 1718631 w 3426245"/>
              <a:gd name="connsiteY56" fmla="*/ 1432193 h 2445745"/>
              <a:gd name="connsiteX57" fmla="*/ 1729648 w 3426245"/>
              <a:gd name="connsiteY57" fmla="*/ 1509311 h 2445745"/>
              <a:gd name="connsiteX58" fmla="*/ 1740665 w 3426245"/>
              <a:gd name="connsiteY58" fmla="*/ 1476260 h 2445745"/>
              <a:gd name="connsiteX59" fmla="*/ 1762698 w 3426245"/>
              <a:gd name="connsiteY59" fmla="*/ 1421176 h 2445745"/>
              <a:gd name="connsiteX60" fmla="*/ 1806766 w 3426245"/>
              <a:gd name="connsiteY60" fmla="*/ 1344058 h 2445745"/>
              <a:gd name="connsiteX61" fmla="*/ 1828800 w 3426245"/>
              <a:gd name="connsiteY61" fmla="*/ 1277957 h 2445745"/>
              <a:gd name="connsiteX62" fmla="*/ 1839817 w 3426245"/>
              <a:gd name="connsiteY62" fmla="*/ 1189822 h 2445745"/>
              <a:gd name="connsiteX63" fmla="*/ 1850833 w 3426245"/>
              <a:gd name="connsiteY63" fmla="*/ 1046603 h 2445745"/>
              <a:gd name="connsiteX64" fmla="*/ 1861850 w 3426245"/>
              <a:gd name="connsiteY64" fmla="*/ 1013552 h 2445745"/>
              <a:gd name="connsiteX65" fmla="*/ 1894901 w 3426245"/>
              <a:gd name="connsiteY65" fmla="*/ 980501 h 2445745"/>
              <a:gd name="connsiteX66" fmla="*/ 1916935 w 3426245"/>
              <a:gd name="connsiteY66" fmla="*/ 947451 h 2445745"/>
              <a:gd name="connsiteX67" fmla="*/ 1927951 w 3426245"/>
              <a:gd name="connsiteY67" fmla="*/ 914400 h 2445745"/>
              <a:gd name="connsiteX68" fmla="*/ 1961002 w 3426245"/>
              <a:gd name="connsiteY68" fmla="*/ 903383 h 2445745"/>
              <a:gd name="connsiteX69" fmla="*/ 1994053 w 3426245"/>
              <a:gd name="connsiteY69" fmla="*/ 881350 h 2445745"/>
              <a:gd name="connsiteX70" fmla="*/ 2038120 w 3426245"/>
              <a:gd name="connsiteY70" fmla="*/ 892366 h 2445745"/>
              <a:gd name="connsiteX71" fmla="*/ 2049137 w 3426245"/>
              <a:gd name="connsiteY71" fmla="*/ 969484 h 2445745"/>
              <a:gd name="connsiteX72" fmla="*/ 2082188 w 3426245"/>
              <a:gd name="connsiteY72" fmla="*/ 1002535 h 2445745"/>
              <a:gd name="connsiteX73" fmla="*/ 2137272 w 3426245"/>
              <a:gd name="connsiteY73" fmla="*/ 1134737 h 2445745"/>
              <a:gd name="connsiteX74" fmla="*/ 2192356 w 3426245"/>
              <a:gd name="connsiteY74" fmla="*/ 1233889 h 2445745"/>
              <a:gd name="connsiteX75" fmla="*/ 2236424 w 3426245"/>
              <a:gd name="connsiteY75" fmla="*/ 1244906 h 2445745"/>
              <a:gd name="connsiteX76" fmla="*/ 2269474 w 3426245"/>
              <a:gd name="connsiteY76" fmla="*/ 1707615 h 2445745"/>
              <a:gd name="connsiteX77" fmla="*/ 2269474 w 3426245"/>
              <a:gd name="connsiteY77" fmla="*/ 2236424 h 2445745"/>
              <a:gd name="connsiteX78" fmla="*/ 2280491 w 3426245"/>
              <a:gd name="connsiteY78" fmla="*/ 2203374 h 2445745"/>
              <a:gd name="connsiteX79" fmla="*/ 2357609 w 3426245"/>
              <a:gd name="connsiteY79" fmla="*/ 2115239 h 2445745"/>
              <a:gd name="connsiteX80" fmla="*/ 2390660 w 3426245"/>
              <a:gd name="connsiteY80" fmla="*/ 2236424 h 2445745"/>
              <a:gd name="connsiteX81" fmla="*/ 2412694 w 3426245"/>
              <a:gd name="connsiteY81" fmla="*/ 2269475 h 2445745"/>
              <a:gd name="connsiteX82" fmla="*/ 2434727 w 3426245"/>
              <a:gd name="connsiteY82" fmla="*/ 2236424 h 2445745"/>
              <a:gd name="connsiteX83" fmla="*/ 2445744 w 3426245"/>
              <a:gd name="connsiteY83" fmla="*/ 2203374 h 2445745"/>
              <a:gd name="connsiteX84" fmla="*/ 2478795 w 3426245"/>
              <a:gd name="connsiteY84" fmla="*/ 2170323 h 2445745"/>
              <a:gd name="connsiteX85" fmla="*/ 2489812 w 3426245"/>
              <a:gd name="connsiteY85" fmla="*/ 2137272 h 2445745"/>
              <a:gd name="connsiteX86" fmla="*/ 2522862 w 3426245"/>
              <a:gd name="connsiteY86" fmla="*/ 2104222 h 2445745"/>
              <a:gd name="connsiteX87" fmla="*/ 2544896 w 3426245"/>
              <a:gd name="connsiteY87" fmla="*/ 2071171 h 2445745"/>
              <a:gd name="connsiteX88" fmla="*/ 2555913 w 3426245"/>
              <a:gd name="connsiteY88" fmla="*/ 1961003 h 2445745"/>
              <a:gd name="connsiteX89" fmla="*/ 2588963 w 3426245"/>
              <a:gd name="connsiteY89" fmla="*/ 1949986 h 2445745"/>
              <a:gd name="connsiteX90" fmla="*/ 2610997 w 3426245"/>
              <a:gd name="connsiteY90" fmla="*/ 1916935 h 2445745"/>
              <a:gd name="connsiteX91" fmla="*/ 2633031 w 3426245"/>
              <a:gd name="connsiteY91" fmla="*/ 1762699 h 2445745"/>
              <a:gd name="connsiteX92" fmla="*/ 2644048 w 3426245"/>
              <a:gd name="connsiteY92" fmla="*/ 1674564 h 2445745"/>
              <a:gd name="connsiteX93" fmla="*/ 2699132 w 3426245"/>
              <a:gd name="connsiteY93" fmla="*/ 1608463 h 2445745"/>
              <a:gd name="connsiteX94" fmla="*/ 2809301 w 3426245"/>
              <a:gd name="connsiteY94" fmla="*/ 1487277 h 2445745"/>
              <a:gd name="connsiteX95" fmla="*/ 2842351 w 3426245"/>
              <a:gd name="connsiteY95" fmla="*/ 1476260 h 2445745"/>
              <a:gd name="connsiteX96" fmla="*/ 2875402 w 3426245"/>
              <a:gd name="connsiteY96" fmla="*/ 1443210 h 2445745"/>
              <a:gd name="connsiteX97" fmla="*/ 2908453 w 3426245"/>
              <a:gd name="connsiteY97" fmla="*/ 1432193 h 2445745"/>
              <a:gd name="connsiteX98" fmla="*/ 2930486 w 3426245"/>
              <a:gd name="connsiteY98" fmla="*/ 1211856 h 2445745"/>
              <a:gd name="connsiteX99" fmla="*/ 2985571 w 3426245"/>
              <a:gd name="connsiteY99" fmla="*/ 1112704 h 2445745"/>
              <a:gd name="connsiteX100" fmla="*/ 3018621 w 3426245"/>
              <a:gd name="connsiteY100" fmla="*/ 1068636 h 2445745"/>
              <a:gd name="connsiteX101" fmla="*/ 3095739 w 3426245"/>
              <a:gd name="connsiteY101" fmla="*/ 1002535 h 2445745"/>
              <a:gd name="connsiteX102" fmla="*/ 3117773 w 3426245"/>
              <a:gd name="connsiteY102" fmla="*/ 969484 h 2445745"/>
              <a:gd name="connsiteX103" fmla="*/ 3106756 w 3426245"/>
              <a:gd name="connsiteY103" fmla="*/ 914400 h 2445745"/>
              <a:gd name="connsiteX104" fmla="*/ 3095739 w 3426245"/>
              <a:gd name="connsiteY104" fmla="*/ 815248 h 2445745"/>
              <a:gd name="connsiteX105" fmla="*/ 3106756 w 3426245"/>
              <a:gd name="connsiteY105" fmla="*/ 517793 h 2445745"/>
              <a:gd name="connsiteX106" fmla="*/ 3117773 w 3426245"/>
              <a:gd name="connsiteY106" fmla="*/ 451692 h 2445745"/>
              <a:gd name="connsiteX107" fmla="*/ 3139807 w 3426245"/>
              <a:gd name="connsiteY107" fmla="*/ 418641 h 2445745"/>
              <a:gd name="connsiteX108" fmla="*/ 3172857 w 3426245"/>
              <a:gd name="connsiteY108" fmla="*/ 363557 h 2445745"/>
              <a:gd name="connsiteX109" fmla="*/ 3216925 w 3426245"/>
              <a:gd name="connsiteY109" fmla="*/ 308472 h 2445745"/>
              <a:gd name="connsiteX110" fmla="*/ 3260992 w 3426245"/>
              <a:gd name="connsiteY110" fmla="*/ 231354 h 2445745"/>
              <a:gd name="connsiteX111" fmla="*/ 3272009 w 3426245"/>
              <a:gd name="connsiteY111" fmla="*/ 121186 h 2445745"/>
              <a:gd name="connsiteX112" fmla="*/ 3305060 w 3426245"/>
              <a:gd name="connsiteY112" fmla="*/ 88135 h 2445745"/>
              <a:gd name="connsiteX113" fmla="*/ 3371161 w 3426245"/>
              <a:gd name="connsiteY113" fmla="*/ 44068 h 2445745"/>
              <a:gd name="connsiteX114" fmla="*/ 3393195 w 3426245"/>
              <a:gd name="connsiteY114" fmla="*/ 11017 h 2445745"/>
              <a:gd name="connsiteX115" fmla="*/ 3426245 w 3426245"/>
              <a:gd name="connsiteY115" fmla="*/ 0 h 2445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3426245" h="2445745">
                <a:moveTo>
                  <a:pt x="0" y="2445745"/>
                </a:moveTo>
                <a:cubicBezTo>
                  <a:pt x="3672" y="2420039"/>
                  <a:pt x="5178" y="2393929"/>
                  <a:pt x="11017" y="2368627"/>
                </a:cubicBezTo>
                <a:cubicBezTo>
                  <a:pt x="11022" y="2368606"/>
                  <a:pt x="38555" y="2286011"/>
                  <a:pt x="44067" y="2269475"/>
                </a:cubicBezTo>
                <a:lnTo>
                  <a:pt x="66101" y="2203374"/>
                </a:lnTo>
                <a:cubicBezTo>
                  <a:pt x="108514" y="2160960"/>
                  <a:pt x="86188" y="2178965"/>
                  <a:pt x="132202" y="2148289"/>
                </a:cubicBezTo>
                <a:cubicBezTo>
                  <a:pt x="146891" y="2151961"/>
                  <a:pt x="166416" y="2147810"/>
                  <a:pt x="176270" y="2159306"/>
                </a:cubicBezTo>
                <a:cubicBezTo>
                  <a:pt x="191385" y="2176940"/>
                  <a:pt x="187916" y="2204634"/>
                  <a:pt x="198303" y="2225407"/>
                </a:cubicBezTo>
                <a:cubicBezTo>
                  <a:pt x="212992" y="2254785"/>
                  <a:pt x="224152" y="2286212"/>
                  <a:pt x="242371" y="2313542"/>
                </a:cubicBezTo>
                <a:cubicBezTo>
                  <a:pt x="249715" y="2324559"/>
                  <a:pt x="254065" y="2338322"/>
                  <a:pt x="264404" y="2346593"/>
                </a:cubicBezTo>
                <a:cubicBezTo>
                  <a:pt x="273472" y="2353848"/>
                  <a:pt x="286438" y="2353938"/>
                  <a:pt x="297455" y="2357610"/>
                </a:cubicBezTo>
                <a:cubicBezTo>
                  <a:pt x="304800" y="2346593"/>
                  <a:pt x="315595" y="2337214"/>
                  <a:pt x="319489" y="2324559"/>
                </a:cubicBezTo>
                <a:cubicBezTo>
                  <a:pt x="330503" y="2288765"/>
                  <a:pt x="329681" y="2249919"/>
                  <a:pt x="341523" y="2214390"/>
                </a:cubicBezTo>
                <a:cubicBezTo>
                  <a:pt x="345195" y="2203373"/>
                  <a:pt x="347346" y="2191727"/>
                  <a:pt x="352539" y="2181340"/>
                </a:cubicBezTo>
                <a:cubicBezTo>
                  <a:pt x="358460" y="2169497"/>
                  <a:pt x="365210" y="2157652"/>
                  <a:pt x="374573" y="2148289"/>
                </a:cubicBezTo>
                <a:cubicBezTo>
                  <a:pt x="395928" y="2126934"/>
                  <a:pt x="413795" y="2124199"/>
                  <a:pt x="440674" y="2115239"/>
                </a:cubicBezTo>
                <a:cubicBezTo>
                  <a:pt x="524121" y="2143055"/>
                  <a:pt x="440601" y="2103963"/>
                  <a:pt x="484742" y="2258458"/>
                </a:cubicBezTo>
                <a:cubicBezTo>
                  <a:pt x="488379" y="2271189"/>
                  <a:pt x="507620" y="2272016"/>
                  <a:pt x="517792" y="2280492"/>
                </a:cubicBezTo>
                <a:cubicBezTo>
                  <a:pt x="529761" y="2290466"/>
                  <a:pt x="539826" y="2302525"/>
                  <a:pt x="550843" y="2313542"/>
                </a:cubicBezTo>
                <a:cubicBezTo>
                  <a:pt x="554515" y="2324559"/>
                  <a:pt x="551902" y="2352568"/>
                  <a:pt x="561860" y="2346593"/>
                </a:cubicBezTo>
                <a:cubicBezTo>
                  <a:pt x="603150" y="2321819"/>
                  <a:pt x="601596" y="2283253"/>
                  <a:pt x="616944" y="2247441"/>
                </a:cubicBezTo>
                <a:cubicBezTo>
                  <a:pt x="674888" y="2112240"/>
                  <a:pt x="605690" y="2280966"/>
                  <a:pt x="661012" y="2170323"/>
                </a:cubicBezTo>
                <a:cubicBezTo>
                  <a:pt x="666205" y="2159936"/>
                  <a:pt x="668357" y="2148289"/>
                  <a:pt x="672029" y="2137272"/>
                </a:cubicBezTo>
                <a:cubicBezTo>
                  <a:pt x="683046" y="2140944"/>
                  <a:pt x="701111" y="2137376"/>
                  <a:pt x="705079" y="2148289"/>
                </a:cubicBezTo>
                <a:cubicBezTo>
                  <a:pt x="743586" y="2254185"/>
                  <a:pt x="675998" y="2285190"/>
                  <a:pt x="749147" y="2236424"/>
                </a:cubicBezTo>
                <a:cubicBezTo>
                  <a:pt x="756491" y="2225407"/>
                  <a:pt x="767286" y="2216029"/>
                  <a:pt x="771180" y="2203374"/>
                </a:cubicBezTo>
                <a:cubicBezTo>
                  <a:pt x="782194" y="2167580"/>
                  <a:pt x="772440" y="2124365"/>
                  <a:pt x="793214" y="2093205"/>
                </a:cubicBezTo>
                <a:cubicBezTo>
                  <a:pt x="844627" y="2016087"/>
                  <a:pt x="815248" y="2041793"/>
                  <a:pt x="870332" y="2005070"/>
                </a:cubicBezTo>
                <a:cubicBezTo>
                  <a:pt x="903297" y="2103966"/>
                  <a:pt x="868968" y="1991431"/>
                  <a:pt x="892366" y="2225407"/>
                </a:cubicBezTo>
                <a:cubicBezTo>
                  <a:pt x="893522" y="2236962"/>
                  <a:pt x="899711" y="2247441"/>
                  <a:pt x="903383" y="2258458"/>
                </a:cubicBezTo>
                <a:cubicBezTo>
                  <a:pt x="918655" y="2365359"/>
                  <a:pt x="891580" y="2341478"/>
                  <a:pt x="947450" y="2313542"/>
                </a:cubicBezTo>
                <a:cubicBezTo>
                  <a:pt x="957837" y="2308348"/>
                  <a:pt x="969484" y="2306197"/>
                  <a:pt x="980501" y="2302525"/>
                </a:cubicBezTo>
                <a:cubicBezTo>
                  <a:pt x="991518" y="2291508"/>
                  <a:pt x="1001582" y="2279449"/>
                  <a:pt x="1013551" y="2269475"/>
                </a:cubicBezTo>
                <a:cubicBezTo>
                  <a:pt x="1023723" y="2260998"/>
                  <a:pt x="1038331" y="2257780"/>
                  <a:pt x="1046602" y="2247441"/>
                </a:cubicBezTo>
                <a:cubicBezTo>
                  <a:pt x="1053857" y="2238373"/>
                  <a:pt x="1055008" y="2225706"/>
                  <a:pt x="1057619" y="2214390"/>
                </a:cubicBezTo>
                <a:cubicBezTo>
                  <a:pt x="1066040" y="2177899"/>
                  <a:pt x="1072308" y="2140945"/>
                  <a:pt x="1079653" y="2104222"/>
                </a:cubicBezTo>
                <a:lnTo>
                  <a:pt x="1090670" y="2049137"/>
                </a:lnTo>
                <a:cubicBezTo>
                  <a:pt x="1101687" y="2052809"/>
                  <a:pt x="1115509" y="2051943"/>
                  <a:pt x="1123720" y="2060154"/>
                </a:cubicBezTo>
                <a:cubicBezTo>
                  <a:pt x="1131931" y="2068366"/>
                  <a:pt x="1128295" y="2083542"/>
                  <a:pt x="1134737" y="2093205"/>
                </a:cubicBezTo>
                <a:cubicBezTo>
                  <a:pt x="1143379" y="2106169"/>
                  <a:pt x="1156771" y="2115239"/>
                  <a:pt x="1167788" y="2126256"/>
                </a:cubicBezTo>
                <a:cubicBezTo>
                  <a:pt x="1215619" y="2221920"/>
                  <a:pt x="1160344" y="2122980"/>
                  <a:pt x="1222872" y="2203374"/>
                </a:cubicBezTo>
                <a:cubicBezTo>
                  <a:pt x="1239130" y="2224277"/>
                  <a:pt x="1266939" y="2269475"/>
                  <a:pt x="1266939" y="2269475"/>
                </a:cubicBezTo>
                <a:cubicBezTo>
                  <a:pt x="1292767" y="2191990"/>
                  <a:pt x="1264374" y="2284865"/>
                  <a:pt x="1288973" y="2137272"/>
                </a:cubicBezTo>
                <a:cubicBezTo>
                  <a:pt x="1290882" y="2125817"/>
                  <a:pt x="1296800" y="2115388"/>
                  <a:pt x="1299990" y="2104222"/>
                </a:cubicBezTo>
                <a:cubicBezTo>
                  <a:pt x="1304150" y="2089663"/>
                  <a:pt x="1307335" y="2074843"/>
                  <a:pt x="1311007" y="2060154"/>
                </a:cubicBezTo>
                <a:cubicBezTo>
                  <a:pt x="1318352" y="2071171"/>
                  <a:pt x="1327663" y="2081105"/>
                  <a:pt x="1333041" y="2093205"/>
                </a:cubicBezTo>
                <a:cubicBezTo>
                  <a:pt x="1342474" y="2114429"/>
                  <a:pt x="1355074" y="2159306"/>
                  <a:pt x="1355074" y="2159306"/>
                </a:cubicBezTo>
                <a:cubicBezTo>
                  <a:pt x="1391797" y="2144617"/>
                  <a:pt x="1427995" y="2128542"/>
                  <a:pt x="1465243" y="2115239"/>
                </a:cubicBezTo>
                <a:cubicBezTo>
                  <a:pt x="1479502" y="2110147"/>
                  <a:pt x="1495178" y="2109657"/>
                  <a:pt x="1509310" y="2104222"/>
                </a:cubicBezTo>
                <a:cubicBezTo>
                  <a:pt x="1672513" y="2041451"/>
                  <a:pt x="1552352" y="2074181"/>
                  <a:pt x="1652530" y="2049137"/>
                </a:cubicBezTo>
                <a:cubicBezTo>
                  <a:pt x="1681627" y="1961845"/>
                  <a:pt x="1697472" y="1986854"/>
                  <a:pt x="1608462" y="1972019"/>
                </a:cubicBezTo>
                <a:cubicBezTo>
                  <a:pt x="1601118" y="1961002"/>
                  <a:pt x="1587030" y="1952196"/>
                  <a:pt x="1586429" y="1938969"/>
                </a:cubicBezTo>
                <a:cubicBezTo>
                  <a:pt x="1583256" y="1869171"/>
                  <a:pt x="1591643" y="1799277"/>
                  <a:pt x="1597445" y="1729648"/>
                </a:cubicBezTo>
                <a:cubicBezTo>
                  <a:pt x="1599000" y="1710988"/>
                  <a:pt x="1605615" y="1693071"/>
                  <a:pt x="1608462" y="1674564"/>
                </a:cubicBezTo>
                <a:cubicBezTo>
                  <a:pt x="1612964" y="1645301"/>
                  <a:pt x="1616533" y="1615889"/>
                  <a:pt x="1619479" y="1586429"/>
                </a:cubicBezTo>
                <a:cubicBezTo>
                  <a:pt x="1623879" y="1542428"/>
                  <a:pt x="1619102" y="1496954"/>
                  <a:pt x="1630496" y="1454227"/>
                </a:cubicBezTo>
                <a:cubicBezTo>
                  <a:pt x="1635081" y="1437033"/>
                  <a:pt x="1682731" y="1408386"/>
                  <a:pt x="1696597" y="1399142"/>
                </a:cubicBezTo>
                <a:cubicBezTo>
                  <a:pt x="1703942" y="1410159"/>
                  <a:pt x="1714826" y="1419511"/>
                  <a:pt x="1718631" y="1432193"/>
                </a:cubicBezTo>
                <a:cubicBezTo>
                  <a:pt x="1726093" y="1457065"/>
                  <a:pt x="1718035" y="1486086"/>
                  <a:pt x="1729648" y="1509311"/>
                </a:cubicBezTo>
                <a:cubicBezTo>
                  <a:pt x="1734842" y="1519698"/>
                  <a:pt x="1736587" y="1487134"/>
                  <a:pt x="1740665" y="1476260"/>
                </a:cubicBezTo>
                <a:cubicBezTo>
                  <a:pt x="1747609" y="1457743"/>
                  <a:pt x="1753854" y="1438864"/>
                  <a:pt x="1762698" y="1421176"/>
                </a:cubicBezTo>
                <a:cubicBezTo>
                  <a:pt x="1802449" y="1341673"/>
                  <a:pt x="1768134" y="1440635"/>
                  <a:pt x="1806766" y="1344058"/>
                </a:cubicBezTo>
                <a:cubicBezTo>
                  <a:pt x="1815392" y="1322494"/>
                  <a:pt x="1828800" y="1277957"/>
                  <a:pt x="1828800" y="1277957"/>
                </a:cubicBezTo>
                <a:cubicBezTo>
                  <a:pt x="1832472" y="1248579"/>
                  <a:pt x="1837010" y="1219296"/>
                  <a:pt x="1839817" y="1189822"/>
                </a:cubicBezTo>
                <a:cubicBezTo>
                  <a:pt x="1844356" y="1142157"/>
                  <a:pt x="1844894" y="1094114"/>
                  <a:pt x="1850833" y="1046603"/>
                </a:cubicBezTo>
                <a:cubicBezTo>
                  <a:pt x="1852273" y="1035080"/>
                  <a:pt x="1855408" y="1023215"/>
                  <a:pt x="1861850" y="1013552"/>
                </a:cubicBezTo>
                <a:cubicBezTo>
                  <a:pt x="1870492" y="1000588"/>
                  <a:pt x="1884927" y="992470"/>
                  <a:pt x="1894901" y="980501"/>
                </a:cubicBezTo>
                <a:cubicBezTo>
                  <a:pt x="1903377" y="970329"/>
                  <a:pt x="1909590" y="958468"/>
                  <a:pt x="1916935" y="947451"/>
                </a:cubicBezTo>
                <a:cubicBezTo>
                  <a:pt x="1920607" y="936434"/>
                  <a:pt x="1919740" y="922612"/>
                  <a:pt x="1927951" y="914400"/>
                </a:cubicBezTo>
                <a:cubicBezTo>
                  <a:pt x="1936162" y="906188"/>
                  <a:pt x="1950615" y="908576"/>
                  <a:pt x="1961002" y="903383"/>
                </a:cubicBezTo>
                <a:cubicBezTo>
                  <a:pt x="1972845" y="897462"/>
                  <a:pt x="1983036" y="888694"/>
                  <a:pt x="1994053" y="881350"/>
                </a:cubicBezTo>
                <a:cubicBezTo>
                  <a:pt x="2008742" y="885022"/>
                  <a:pt x="2030095" y="879526"/>
                  <a:pt x="2038120" y="892366"/>
                </a:cubicBezTo>
                <a:cubicBezTo>
                  <a:pt x="2051883" y="914386"/>
                  <a:pt x="2039493" y="945374"/>
                  <a:pt x="2049137" y="969484"/>
                </a:cubicBezTo>
                <a:cubicBezTo>
                  <a:pt x="2054923" y="983950"/>
                  <a:pt x="2071171" y="991518"/>
                  <a:pt x="2082188" y="1002535"/>
                </a:cubicBezTo>
                <a:cubicBezTo>
                  <a:pt x="2100549" y="1046602"/>
                  <a:pt x="2110791" y="1095015"/>
                  <a:pt x="2137272" y="1134737"/>
                </a:cubicBezTo>
                <a:cubicBezTo>
                  <a:pt x="2187780" y="1210501"/>
                  <a:pt x="2172965" y="1175717"/>
                  <a:pt x="2192356" y="1233889"/>
                </a:cubicBezTo>
                <a:cubicBezTo>
                  <a:pt x="2206163" y="1213180"/>
                  <a:pt x="2229973" y="1156741"/>
                  <a:pt x="2236424" y="1244906"/>
                </a:cubicBezTo>
                <a:cubicBezTo>
                  <a:pt x="2272113" y="1732645"/>
                  <a:pt x="2193450" y="1517547"/>
                  <a:pt x="2269474" y="1707615"/>
                </a:cubicBezTo>
                <a:cubicBezTo>
                  <a:pt x="2246929" y="1933060"/>
                  <a:pt x="2248550" y="1870253"/>
                  <a:pt x="2269474" y="2236424"/>
                </a:cubicBezTo>
                <a:cubicBezTo>
                  <a:pt x="2270137" y="2248018"/>
                  <a:pt x="2274851" y="2213525"/>
                  <a:pt x="2280491" y="2203374"/>
                </a:cubicBezTo>
                <a:cubicBezTo>
                  <a:pt x="2318295" y="2135328"/>
                  <a:pt x="2309329" y="2147425"/>
                  <a:pt x="2357609" y="2115239"/>
                </a:cubicBezTo>
                <a:cubicBezTo>
                  <a:pt x="2407389" y="2189906"/>
                  <a:pt x="2352683" y="2097175"/>
                  <a:pt x="2390660" y="2236424"/>
                </a:cubicBezTo>
                <a:cubicBezTo>
                  <a:pt x="2394144" y="2249198"/>
                  <a:pt x="2405349" y="2258458"/>
                  <a:pt x="2412694" y="2269475"/>
                </a:cubicBezTo>
                <a:cubicBezTo>
                  <a:pt x="2420038" y="2258458"/>
                  <a:pt x="2428806" y="2248267"/>
                  <a:pt x="2434727" y="2236424"/>
                </a:cubicBezTo>
                <a:cubicBezTo>
                  <a:pt x="2439920" y="2226037"/>
                  <a:pt x="2439302" y="2213036"/>
                  <a:pt x="2445744" y="2203374"/>
                </a:cubicBezTo>
                <a:cubicBezTo>
                  <a:pt x="2454387" y="2190410"/>
                  <a:pt x="2467778" y="2181340"/>
                  <a:pt x="2478795" y="2170323"/>
                </a:cubicBezTo>
                <a:cubicBezTo>
                  <a:pt x="2482467" y="2159306"/>
                  <a:pt x="2483370" y="2146935"/>
                  <a:pt x="2489812" y="2137272"/>
                </a:cubicBezTo>
                <a:cubicBezTo>
                  <a:pt x="2498454" y="2124309"/>
                  <a:pt x="2512888" y="2116191"/>
                  <a:pt x="2522862" y="2104222"/>
                </a:cubicBezTo>
                <a:cubicBezTo>
                  <a:pt x="2531339" y="2094050"/>
                  <a:pt x="2537551" y="2082188"/>
                  <a:pt x="2544896" y="2071171"/>
                </a:cubicBezTo>
                <a:cubicBezTo>
                  <a:pt x="2548568" y="2034448"/>
                  <a:pt x="2543301" y="1995687"/>
                  <a:pt x="2555913" y="1961003"/>
                </a:cubicBezTo>
                <a:cubicBezTo>
                  <a:pt x="2559882" y="1950090"/>
                  <a:pt x="2579895" y="1957240"/>
                  <a:pt x="2588963" y="1949986"/>
                </a:cubicBezTo>
                <a:cubicBezTo>
                  <a:pt x="2599302" y="1941714"/>
                  <a:pt x="2603652" y="1927952"/>
                  <a:pt x="2610997" y="1916935"/>
                </a:cubicBezTo>
                <a:cubicBezTo>
                  <a:pt x="2618342" y="1865523"/>
                  <a:pt x="2626589" y="1814232"/>
                  <a:pt x="2633031" y="1762699"/>
                </a:cubicBezTo>
                <a:cubicBezTo>
                  <a:pt x="2636703" y="1733321"/>
                  <a:pt x="2632385" y="1701777"/>
                  <a:pt x="2644048" y="1674564"/>
                </a:cubicBezTo>
                <a:cubicBezTo>
                  <a:pt x="2655346" y="1648202"/>
                  <a:pt x="2681523" y="1631103"/>
                  <a:pt x="2699132" y="1608463"/>
                </a:cubicBezTo>
                <a:cubicBezTo>
                  <a:pt x="2732605" y="1565426"/>
                  <a:pt x="2748224" y="1507636"/>
                  <a:pt x="2809301" y="1487277"/>
                </a:cubicBezTo>
                <a:lnTo>
                  <a:pt x="2842351" y="1476260"/>
                </a:lnTo>
                <a:cubicBezTo>
                  <a:pt x="2853368" y="1465243"/>
                  <a:pt x="2862438" y="1451852"/>
                  <a:pt x="2875402" y="1443210"/>
                </a:cubicBezTo>
                <a:cubicBezTo>
                  <a:pt x="2885065" y="1436768"/>
                  <a:pt x="2905763" y="1443490"/>
                  <a:pt x="2908453" y="1432193"/>
                </a:cubicBezTo>
                <a:cubicBezTo>
                  <a:pt x="2925549" y="1360388"/>
                  <a:pt x="2919262" y="1284810"/>
                  <a:pt x="2930486" y="1211856"/>
                </a:cubicBezTo>
                <a:cubicBezTo>
                  <a:pt x="2942059" y="1136631"/>
                  <a:pt x="2946419" y="1158381"/>
                  <a:pt x="2985571" y="1112704"/>
                </a:cubicBezTo>
                <a:cubicBezTo>
                  <a:pt x="2997520" y="1098763"/>
                  <a:pt x="3006530" y="1082454"/>
                  <a:pt x="3018621" y="1068636"/>
                </a:cubicBezTo>
                <a:cubicBezTo>
                  <a:pt x="3056019" y="1025895"/>
                  <a:pt x="3055623" y="1029280"/>
                  <a:pt x="3095739" y="1002535"/>
                </a:cubicBezTo>
                <a:cubicBezTo>
                  <a:pt x="3103084" y="991518"/>
                  <a:pt x="3116131" y="982623"/>
                  <a:pt x="3117773" y="969484"/>
                </a:cubicBezTo>
                <a:cubicBezTo>
                  <a:pt x="3120096" y="950904"/>
                  <a:pt x="3109404" y="932937"/>
                  <a:pt x="3106756" y="914400"/>
                </a:cubicBezTo>
                <a:cubicBezTo>
                  <a:pt x="3102053" y="881480"/>
                  <a:pt x="3099411" y="848299"/>
                  <a:pt x="3095739" y="815248"/>
                </a:cubicBezTo>
                <a:cubicBezTo>
                  <a:pt x="3099411" y="716096"/>
                  <a:pt x="3100754" y="616831"/>
                  <a:pt x="3106756" y="517793"/>
                </a:cubicBezTo>
                <a:cubicBezTo>
                  <a:pt x="3108107" y="495496"/>
                  <a:pt x="3110709" y="472883"/>
                  <a:pt x="3117773" y="451692"/>
                </a:cubicBezTo>
                <a:cubicBezTo>
                  <a:pt x="3121960" y="439131"/>
                  <a:pt x="3132789" y="429869"/>
                  <a:pt x="3139807" y="418641"/>
                </a:cubicBezTo>
                <a:cubicBezTo>
                  <a:pt x="3151156" y="400483"/>
                  <a:pt x="3160578" y="381099"/>
                  <a:pt x="3172857" y="363557"/>
                </a:cubicBezTo>
                <a:cubicBezTo>
                  <a:pt x="3186342" y="344293"/>
                  <a:pt x="3202816" y="327283"/>
                  <a:pt x="3216925" y="308472"/>
                </a:cubicBezTo>
                <a:cubicBezTo>
                  <a:pt x="3240286" y="277325"/>
                  <a:pt x="3242692" y="267956"/>
                  <a:pt x="3260992" y="231354"/>
                </a:cubicBezTo>
                <a:cubicBezTo>
                  <a:pt x="3264664" y="194631"/>
                  <a:pt x="3261155" y="156460"/>
                  <a:pt x="3272009" y="121186"/>
                </a:cubicBezTo>
                <a:cubicBezTo>
                  <a:pt x="3276591" y="106295"/>
                  <a:pt x="3292762" y="97700"/>
                  <a:pt x="3305060" y="88135"/>
                </a:cubicBezTo>
                <a:cubicBezTo>
                  <a:pt x="3325963" y="71877"/>
                  <a:pt x="3371161" y="44068"/>
                  <a:pt x="3371161" y="44068"/>
                </a:cubicBezTo>
                <a:cubicBezTo>
                  <a:pt x="3378506" y="33051"/>
                  <a:pt x="3382856" y="19289"/>
                  <a:pt x="3393195" y="11017"/>
                </a:cubicBezTo>
                <a:cubicBezTo>
                  <a:pt x="3402263" y="3763"/>
                  <a:pt x="3426245" y="0"/>
                  <a:pt x="3426245" y="0"/>
                </a:cubicBezTo>
              </a:path>
            </a:pathLst>
          </a:cu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ruta 20"/>
          <p:cNvSpPr txBox="1"/>
          <p:nvPr/>
        </p:nvSpPr>
        <p:spPr>
          <a:xfrm>
            <a:off x="5996935" y="2483604"/>
            <a:ext cx="25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103.19 US cent per pund</a:t>
            </a:r>
            <a:endParaRPr lang="sv-S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539552" y="2170599"/>
            <a:ext cx="81105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200" dirty="0" smtClean="0">
                <a:solidFill>
                  <a:schemeClr val="bg1"/>
                </a:solidFill>
              </a:rPr>
              <a:t>”The </a:t>
            </a:r>
            <a:r>
              <a:rPr lang="sv-SE" sz="3200" dirty="0" err="1" smtClean="0">
                <a:solidFill>
                  <a:schemeClr val="bg1"/>
                </a:solidFill>
              </a:rPr>
              <a:t>increased</a:t>
            </a:r>
            <a:r>
              <a:rPr lang="sv-SE" sz="3200" dirty="0" smtClean="0">
                <a:solidFill>
                  <a:schemeClr val="bg1"/>
                </a:solidFill>
              </a:rPr>
              <a:t> </a:t>
            </a:r>
            <a:r>
              <a:rPr lang="sv-SE" sz="3200" dirty="0" err="1" smtClean="0">
                <a:solidFill>
                  <a:schemeClr val="bg1"/>
                </a:solidFill>
              </a:rPr>
              <a:t>cost</a:t>
            </a:r>
            <a:r>
              <a:rPr lang="sv-SE" sz="3200" dirty="0" smtClean="0">
                <a:solidFill>
                  <a:schemeClr val="bg1"/>
                </a:solidFill>
              </a:rPr>
              <a:t> </a:t>
            </a:r>
            <a:r>
              <a:rPr lang="sv-SE" sz="3200" dirty="0" err="1" smtClean="0">
                <a:solidFill>
                  <a:schemeClr val="bg1"/>
                </a:solidFill>
              </a:rPr>
              <a:t>will</a:t>
            </a:r>
            <a:r>
              <a:rPr lang="sv-SE" sz="3200" dirty="0" smtClean="0">
                <a:solidFill>
                  <a:schemeClr val="bg1"/>
                </a:solidFill>
              </a:rPr>
              <a:t> be </a:t>
            </a:r>
            <a:r>
              <a:rPr lang="sv-SE" sz="3200" dirty="0" err="1" smtClean="0">
                <a:solidFill>
                  <a:schemeClr val="bg1"/>
                </a:solidFill>
              </a:rPr>
              <a:t>neutralized</a:t>
            </a:r>
            <a:r>
              <a:rPr lang="sv-SE" sz="3200" dirty="0" smtClean="0">
                <a:solidFill>
                  <a:schemeClr val="bg1"/>
                </a:solidFill>
              </a:rPr>
              <a:t> </a:t>
            </a:r>
            <a:r>
              <a:rPr lang="sv-SE" sz="3200" dirty="0" err="1" smtClean="0">
                <a:solidFill>
                  <a:schemeClr val="bg1"/>
                </a:solidFill>
              </a:rPr>
              <a:t>through</a:t>
            </a:r>
            <a:r>
              <a:rPr lang="sv-SE" sz="3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sv-SE" sz="3200" dirty="0" err="1" smtClean="0">
                <a:solidFill>
                  <a:schemeClr val="bg1"/>
                </a:solidFill>
              </a:rPr>
              <a:t>changes</a:t>
            </a:r>
            <a:r>
              <a:rPr lang="sv-SE" sz="3200" dirty="0" smtClean="0">
                <a:solidFill>
                  <a:schemeClr val="bg1"/>
                </a:solidFill>
              </a:rPr>
              <a:t> in design. For </a:t>
            </a:r>
            <a:r>
              <a:rPr lang="sv-SE" sz="3200" dirty="0" err="1" smtClean="0">
                <a:solidFill>
                  <a:schemeClr val="bg1"/>
                </a:solidFill>
              </a:rPr>
              <a:t>example</a:t>
            </a:r>
            <a:r>
              <a:rPr lang="sv-SE" sz="3200" dirty="0" smtClean="0">
                <a:solidFill>
                  <a:schemeClr val="bg1"/>
                </a:solidFill>
              </a:rPr>
              <a:t> you </a:t>
            </a:r>
            <a:r>
              <a:rPr lang="sv-SE" sz="3200" dirty="0" err="1" smtClean="0">
                <a:solidFill>
                  <a:schemeClr val="bg1"/>
                </a:solidFill>
              </a:rPr>
              <a:t>take</a:t>
            </a:r>
            <a:r>
              <a:rPr lang="sv-SE" sz="3200" dirty="0" smtClean="0">
                <a:solidFill>
                  <a:schemeClr val="bg1"/>
                </a:solidFill>
              </a:rPr>
              <a:t> </a:t>
            </a:r>
            <a:r>
              <a:rPr lang="sv-SE" sz="3200" dirty="0" err="1" smtClean="0">
                <a:solidFill>
                  <a:schemeClr val="bg1"/>
                </a:solidFill>
              </a:rPr>
              <a:t>away</a:t>
            </a:r>
            <a:r>
              <a:rPr lang="sv-SE" sz="3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sv-SE" sz="3200" dirty="0" smtClean="0">
                <a:solidFill>
                  <a:schemeClr val="bg1"/>
                </a:solidFill>
              </a:rPr>
              <a:t>a pocket, or </a:t>
            </a:r>
            <a:r>
              <a:rPr lang="sv-SE" sz="3200" dirty="0" err="1" smtClean="0">
                <a:solidFill>
                  <a:schemeClr val="bg1"/>
                </a:solidFill>
              </a:rPr>
              <a:t>reduce</a:t>
            </a:r>
            <a:r>
              <a:rPr lang="sv-SE" sz="3200" dirty="0" smtClean="0">
                <a:solidFill>
                  <a:schemeClr val="bg1"/>
                </a:solidFill>
              </a:rPr>
              <a:t> </a:t>
            </a:r>
            <a:r>
              <a:rPr lang="sv-SE" sz="3200" dirty="0" err="1" smtClean="0">
                <a:solidFill>
                  <a:schemeClr val="bg1"/>
                </a:solidFill>
              </a:rPr>
              <a:t>length</a:t>
            </a:r>
            <a:r>
              <a:rPr lang="sv-SE" sz="3200" dirty="0" smtClean="0">
                <a:solidFill>
                  <a:schemeClr val="bg1"/>
                </a:solidFill>
              </a:rPr>
              <a:t>. </a:t>
            </a:r>
            <a:r>
              <a:rPr lang="sv-SE" sz="3200" dirty="0" err="1" smtClean="0">
                <a:solidFill>
                  <a:schemeClr val="bg1"/>
                </a:solidFill>
              </a:rPr>
              <a:t>If</a:t>
            </a:r>
            <a:r>
              <a:rPr lang="sv-SE" sz="3200" dirty="0" smtClean="0">
                <a:solidFill>
                  <a:schemeClr val="bg1"/>
                </a:solidFill>
              </a:rPr>
              <a:t> the </a:t>
            </a:r>
            <a:r>
              <a:rPr lang="sv-SE" sz="3200" dirty="0" err="1" smtClean="0">
                <a:solidFill>
                  <a:schemeClr val="bg1"/>
                </a:solidFill>
              </a:rPr>
              <a:t>trendy</a:t>
            </a:r>
            <a:r>
              <a:rPr lang="sv-SE" sz="3200" dirty="0" smtClean="0">
                <a:solidFill>
                  <a:schemeClr val="bg1"/>
                </a:solidFill>
              </a:rPr>
              <a:t> </a:t>
            </a:r>
            <a:r>
              <a:rPr lang="sv-SE" sz="3200" dirty="0" err="1" smtClean="0">
                <a:solidFill>
                  <a:schemeClr val="bg1"/>
                </a:solidFill>
              </a:rPr>
              <a:t>colour</a:t>
            </a:r>
            <a:r>
              <a:rPr lang="sv-SE" sz="3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sv-SE" sz="3200" dirty="0" err="1" smtClean="0">
                <a:solidFill>
                  <a:schemeClr val="bg1"/>
                </a:solidFill>
              </a:rPr>
              <a:t>will</a:t>
            </a:r>
            <a:r>
              <a:rPr lang="sv-SE" sz="3200" dirty="0" smtClean="0">
                <a:solidFill>
                  <a:schemeClr val="bg1"/>
                </a:solidFill>
              </a:rPr>
              <a:t> be </a:t>
            </a:r>
            <a:r>
              <a:rPr lang="sv-SE" sz="3200" dirty="0" err="1" smtClean="0">
                <a:solidFill>
                  <a:schemeClr val="bg1"/>
                </a:solidFill>
              </a:rPr>
              <a:t>white</a:t>
            </a:r>
            <a:r>
              <a:rPr lang="sv-SE" sz="3200" dirty="0" smtClean="0">
                <a:solidFill>
                  <a:schemeClr val="bg1"/>
                </a:solidFill>
              </a:rPr>
              <a:t> </a:t>
            </a:r>
            <a:r>
              <a:rPr lang="sv-SE" sz="3200" dirty="0" err="1" smtClean="0">
                <a:solidFill>
                  <a:schemeClr val="bg1"/>
                </a:solidFill>
              </a:rPr>
              <a:t>next</a:t>
            </a:r>
            <a:r>
              <a:rPr lang="sv-SE" sz="3200" dirty="0" smtClean="0">
                <a:solidFill>
                  <a:schemeClr val="bg1"/>
                </a:solidFill>
              </a:rPr>
              <a:t> </a:t>
            </a:r>
            <a:r>
              <a:rPr lang="sv-SE" sz="3200" dirty="0" err="1" smtClean="0">
                <a:solidFill>
                  <a:schemeClr val="bg1"/>
                </a:solidFill>
              </a:rPr>
              <a:t>we</a:t>
            </a:r>
            <a:r>
              <a:rPr lang="sv-SE" sz="3200" dirty="0" smtClean="0">
                <a:solidFill>
                  <a:schemeClr val="bg1"/>
                </a:solidFill>
              </a:rPr>
              <a:t> </a:t>
            </a:r>
            <a:r>
              <a:rPr lang="sv-SE" sz="3200" dirty="0" err="1" smtClean="0">
                <a:solidFill>
                  <a:schemeClr val="bg1"/>
                </a:solidFill>
              </a:rPr>
              <a:t>know</a:t>
            </a:r>
            <a:r>
              <a:rPr lang="sv-SE" sz="3200" dirty="0" smtClean="0">
                <a:solidFill>
                  <a:schemeClr val="bg1"/>
                </a:solidFill>
              </a:rPr>
              <a:t> </a:t>
            </a:r>
            <a:r>
              <a:rPr lang="sv-SE" sz="3200" dirty="0" err="1" smtClean="0">
                <a:solidFill>
                  <a:schemeClr val="bg1"/>
                </a:solidFill>
              </a:rPr>
              <a:t>why</a:t>
            </a:r>
            <a:r>
              <a:rPr lang="sv-SE" sz="3200" dirty="0" smtClean="0">
                <a:solidFill>
                  <a:schemeClr val="bg1"/>
                </a:solidFill>
              </a:rPr>
              <a:t> …”</a:t>
            </a:r>
          </a:p>
          <a:p>
            <a:pPr algn="ctr"/>
            <a:r>
              <a:rPr lang="sv-SE" sz="2800" dirty="0" smtClean="0">
                <a:solidFill>
                  <a:schemeClr val="bg1"/>
                </a:solidFill>
              </a:rPr>
              <a:t>		</a:t>
            </a:r>
            <a:r>
              <a:rPr lang="sv-SE" sz="2400" dirty="0" smtClean="0">
                <a:solidFill>
                  <a:schemeClr val="bg1"/>
                </a:solidFill>
              </a:rPr>
              <a:t>Åke Weyler, </a:t>
            </a:r>
            <a:r>
              <a:rPr lang="sv-SE" sz="2400" dirty="0" err="1" smtClean="0">
                <a:solidFill>
                  <a:schemeClr val="bg1"/>
                </a:solidFill>
              </a:rPr>
              <a:t>consultant</a:t>
            </a:r>
            <a:r>
              <a:rPr lang="sv-SE" sz="2400" dirty="0" smtClean="0">
                <a:solidFill>
                  <a:schemeClr val="bg1"/>
                </a:solidFill>
              </a:rPr>
              <a:t> for Textile importers</a:t>
            </a:r>
            <a:endParaRPr lang="sv-S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991779" y="2723436"/>
            <a:ext cx="71086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</a:rPr>
              <a:t>”</a:t>
            </a:r>
            <a:r>
              <a:rPr lang="sv-SE" sz="3200" dirty="0" err="1" smtClean="0">
                <a:solidFill>
                  <a:schemeClr val="bg1"/>
                </a:solidFill>
              </a:rPr>
              <a:t>If</a:t>
            </a:r>
            <a:r>
              <a:rPr lang="sv-SE" sz="3200" dirty="0" smtClean="0">
                <a:solidFill>
                  <a:schemeClr val="bg1"/>
                </a:solidFill>
              </a:rPr>
              <a:t> the market </a:t>
            </a:r>
            <a:r>
              <a:rPr lang="sv-SE" sz="3200" dirty="0" err="1" smtClean="0">
                <a:solidFill>
                  <a:schemeClr val="bg1"/>
                </a:solidFill>
              </a:rPr>
              <a:t>can</a:t>
            </a:r>
            <a:r>
              <a:rPr lang="sv-SE" sz="3200" dirty="0" smtClean="0">
                <a:solidFill>
                  <a:schemeClr val="bg1"/>
                </a:solidFill>
              </a:rPr>
              <a:t> </a:t>
            </a:r>
            <a:r>
              <a:rPr lang="sv-SE" sz="3200" dirty="0" err="1" smtClean="0">
                <a:solidFill>
                  <a:schemeClr val="bg1"/>
                </a:solidFill>
              </a:rPr>
              <a:t>take</a:t>
            </a:r>
            <a:r>
              <a:rPr lang="sv-SE" sz="3200" dirty="0" smtClean="0">
                <a:solidFill>
                  <a:schemeClr val="bg1"/>
                </a:solidFill>
              </a:rPr>
              <a:t> </a:t>
            </a:r>
            <a:r>
              <a:rPr lang="sv-SE" sz="3200" dirty="0" err="1" smtClean="0">
                <a:solidFill>
                  <a:schemeClr val="bg1"/>
                </a:solidFill>
              </a:rPr>
              <a:t>increased</a:t>
            </a:r>
            <a:r>
              <a:rPr lang="sv-SE" sz="3200" dirty="0" smtClean="0">
                <a:solidFill>
                  <a:schemeClr val="bg1"/>
                </a:solidFill>
              </a:rPr>
              <a:t> </a:t>
            </a:r>
            <a:r>
              <a:rPr lang="sv-SE" sz="3200" dirty="0" err="1" smtClean="0">
                <a:solidFill>
                  <a:schemeClr val="bg1"/>
                </a:solidFill>
              </a:rPr>
              <a:t>prices</a:t>
            </a:r>
            <a:r>
              <a:rPr lang="sv-SE" sz="3200" dirty="0" smtClean="0">
                <a:solidFill>
                  <a:schemeClr val="bg1"/>
                </a:solidFill>
              </a:rPr>
              <a:t/>
            </a:r>
            <a:br>
              <a:rPr lang="sv-SE" sz="3200" dirty="0" smtClean="0">
                <a:solidFill>
                  <a:schemeClr val="bg1"/>
                </a:solidFill>
              </a:rPr>
            </a:br>
            <a:r>
              <a:rPr lang="sv-SE" sz="3200" dirty="0" smtClean="0">
                <a:solidFill>
                  <a:schemeClr val="bg1"/>
                </a:solidFill>
              </a:rPr>
              <a:t>the </a:t>
            </a:r>
            <a:r>
              <a:rPr lang="sv-SE" sz="3200" dirty="0" err="1" smtClean="0">
                <a:solidFill>
                  <a:schemeClr val="bg1"/>
                </a:solidFill>
              </a:rPr>
              <a:t>clothes</a:t>
            </a:r>
            <a:r>
              <a:rPr lang="sv-SE" sz="3200" dirty="0" smtClean="0">
                <a:solidFill>
                  <a:schemeClr val="bg1"/>
                </a:solidFill>
              </a:rPr>
              <a:t> </a:t>
            </a:r>
            <a:r>
              <a:rPr lang="sv-SE" sz="3200" dirty="0" err="1" smtClean="0">
                <a:solidFill>
                  <a:schemeClr val="bg1"/>
                </a:solidFill>
              </a:rPr>
              <a:t>will</a:t>
            </a:r>
            <a:r>
              <a:rPr lang="sv-SE" sz="3200" dirty="0" smtClean="0">
                <a:solidFill>
                  <a:schemeClr val="bg1"/>
                </a:solidFill>
              </a:rPr>
              <a:t> </a:t>
            </a:r>
            <a:r>
              <a:rPr lang="sv-SE" sz="3200" dirty="0" err="1" smtClean="0">
                <a:solidFill>
                  <a:schemeClr val="bg1"/>
                </a:solidFill>
              </a:rPr>
              <a:t>become</a:t>
            </a:r>
            <a:r>
              <a:rPr lang="sv-SE" sz="3200" dirty="0" smtClean="0">
                <a:solidFill>
                  <a:schemeClr val="bg1"/>
                </a:solidFill>
              </a:rPr>
              <a:t> </a:t>
            </a:r>
            <a:r>
              <a:rPr lang="sv-SE" sz="3200" dirty="0" err="1" smtClean="0">
                <a:solidFill>
                  <a:schemeClr val="bg1"/>
                </a:solidFill>
              </a:rPr>
              <a:t>more</a:t>
            </a:r>
            <a:r>
              <a:rPr lang="sv-SE" sz="3200" dirty="0" smtClean="0">
                <a:solidFill>
                  <a:schemeClr val="bg1"/>
                </a:solidFill>
              </a:rPr>
              <a:t> </a:t>
            </a:r>
            <a:r>
              <a:rPr lang="sv-SE" sz="3200" dirty="0" err="1" smtClean="0">
                <a:solidFill>
                  <a:schemeClr val="bg1"/>
                </a:solidFill>
              </a:rPr>
              <a:t>expensive</a:t>
            </a:r>
            <a:r>
              <a:rPr lang="sv-SE" sz="3200" dirty="0" smtClean="0">
                <a:solidFill>
                  <a:schemeClr val="bg1"/>
                </a:solidFill>
              </a:rPr>
              <a:t>.”</a:t>
            </a:r>
          </a:p>
          <a:p>
            <a:r>
              <a:rPr lang="sv-SE" sz="3200" dirty="0" smtClean="0">
                <a:solidFill>
                  <a:schemeClr val="bg1"/>
                </a:solidFill>
              </a:rPr>
              <a:t>					Åke Weyler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446856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Futures</a:t>
            </a:r>
            <a:endParaRPr kumimoji="0" lang="sv-SE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115616" y="2621230"/>
            <a:ext cx="72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dirty="0" smtClean="0">
                <a:solidFill>
                  <a:schemeClr val="bg1"/>
                </a:solidFill>
              </a:rPr>
              <a:t>The </a:t>
            </a:r>
            <a:r>
              <a:rPr lang="sv-SE" sz="2800" dirty="0" err="1" smtClean="0">
                <a:solidFill>
                  <a:schemeClr val="bg1"/>
                </a:solidFill>
              </a:rPr>
              <a:t>challenges</a:t>
            </a:r>
            <a:r>
              <a:rPr lang="sv-SE" sz="2800" dirty="0" smtClean="0">
                <a:solidFill>
                  <a:schemeClr val="bg1"/>
                </a:solidFill>
              </a:rPr>
              <a:t> that lie </a:t>
            </a:r>
            <a:r>
              <a:rPr lang="sv-SE" sz="2800" dirty="0" err="1" smtClean="0">
                <a:solidFill>
                  <a:schemeClr val="bg1"/>
                </a:solidFill>
              </a:rPr>
              <a:t>ahead</a:t>
            </a:r>
            <a:r>
              <a:rPr lang="sv-SE" sz="2800" dirty="0" smtClean="0">
                <a:solidFill>
                  <a:schemeClr val="bg1"/>
                </a:solidFill>
              </a:rPr>
              <a:t> the textile and </a:t>
            </a:r>
            <a:r>
              <a:rPr lang="sv-SE" sz="2800" dirty="0" err="1" smtClean="0">
                <a:solidFill>
                  <a:schemeClr val="bg1"/>
                </a:solidFill>
              </a:rPr>
              <a:t>fashion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industry</a:t>
            </a:r>
            <a:r>
              <a:rPr lang="sv-SE" sz="2800" dirty="0" smtClean="0">
                <a:solidFill>
                  <a:schemeClr val="bg1"/>
                </a:solidFill>
              </a:rPr>
              <a:t> in </a:t>
            </a:r>
            <a:r>
              <a:rPr lang="sv-SE" sz="2800" dirty="0" err="1" smtClean="0">
                <a:solidFill>
                  <a:schemeClr val="bg1"/>
                </a:solidFill>
              </a:rPr>
              <a:t>addressing</a:t>
            </a:r>
            <a:r>
              <a:rPr lang="sv-SE" sz="2800" dirty="0" smtClean="0">
                <a:solidFill>
                  <a:schemeClr val="bg1"/>
                </a:solidFill>
              </a:rPr>
              <a:t> the </a:t>
            </a:r>
            <a:r>
              <a:rPr lang="sv-SE" sz="2800" dirty="0" err="1" smtClean="0">
                <a:solidFill>
                  <a:schemeClr val="bg1"/>
                </a:solidFill>
              </a:rPr>
              <a:t>economic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growth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factor</a:t>
            </a:r>
            <a:r>
              <a:rPr lang="sv-SE" sz="2800" dirty="0" smtClean="0">
                <a:solidFill>
                  <a:schemeClr val="bg1"/>
                </a:solidFill>
              </a:rPr>
              <a:t> and a </a:t>
            </a:r>
            <a:r>
              <a:rPr lang="sv-SE" sz="2800" dirty="0" err="1" smtClean="0">
                <a:solidFill>
                  <a:schemeClr val="bg1"/>
                </a:solidFill>
              </a:rPr>
              <a:t>responsible</a:t>
            </a:r>
            <a:r>
              <a:rPr lang="sv-SE" sz="2800" dirty="0" smtClean="0">
                <a:solidFill>
                  <a:schemeClr val="bg1"/>
                </a:solidFill>
              </a:rPr>
              <a:t> approach to the </a:t>
            </a:r>
            <a:r>
              <a:rPr lang="sv-SE" sz="2800" dirty="0" err="1" smtClean="0">
                <a:solidFill>
                  <a:schemeClr val="bg1"/>
                </a:solidFill>
              </a:rPr>
              <a:t>future</a:t>
            </a:r>
            <a:r>
              <a:rPr lang="sv-SE" sz="2800" dirty="0" smtClean="0">
                <a:solidFill>
                  <a:schemeClr val="bg1"/>
                </a:solidFill>
              </a:rPr>
              <a:t> of the planet and all </a:t>
            </a:r>
            <a:r>
              <a:rPr lang="sv-SE" sz="2800" dirty="0" err="1" smtClean="0">
                <a:solidFill>
                  <a:schemeClr val="bg1"/>
                </a:solidFill>
              </a:rPr>
              <a:t>its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inhabitants</a:t>
            </a:r>
            <a:r>
              <a:rPr lang="sv-SE" sz="2800" dirty="0" smtClean="0">
                <a:solidFill>
                  <a:schemeClr val="bg1"/>
                </a:solidFill>
              </a:rPr>
              <a:t>. </a:t>
            </a:r>
            <a:endParaRPr lang="sv-SE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Textile &amp; Fashion</a:t>
            </a:r>
          </a:p>
        </p:txBody>
      </p:sp>
      <p:sp>
        <p:nvSpPr>
          <p:cNvPr id="3" name="Platshållare för innehåll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</a:t>
            </a:r>
            <a:endParaRPr kumimoji="0" lang="sv-S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</a:t>
            </a:r>
            <a:r>
              <a:rPr kumimoji="0" lang="sv-S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fibres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sv-S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  <a:endParaRPr kumimoji="0" lang="sv-S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edåtböjd 3"/>
          <p:cNvSpPr/>
          <p:nvPr/>
        </p:nvSpPr>
        <p:spPr>
          <a:xfrm>
            <a:off x="785813" y="1714500"/>
            <a:ext cx="7786687" cy="857250"/>
          </a:xfrm>
          <a:prstGeom prst="curvedDownArrow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schemeClr val="tx1"/>
              </a:solidFill>
            </a:endParaRPr>
          </a:p>
        </p:txBody>
      </p:sp>
      <p:sp>
        <p:nvSpPr>
          <p:cNvPr id="5" name="Nedåtböjd 4"/>
          <p:cNvSpPr/>
          <p:nvPr/>
        </p:nvSpPr>
        <p:spPr>
          <a:xfrm>
            <a:off x="2643188" y="3857625"/>
            <a:ext cx="3714750" cy="428625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schemeClr val="tx1"/>
              </a:solidFill>
            </a:endParaRPr>
          </a:p>
        </p:txBody>
      </p:sp>
      <p:cxnSp>
        <p:nvCxnSpPr>
          <p:cNvPr id="6" name="Rak pil 5"/>
          <p:cNvCxnSpPr/>
          <p:nvPr/>
        </p:nvCxnSpPr>
        <p:spPr>
          <a:xfrm rot="5400000" flipH="1" flipV="1">
            <a:off x="3534569" y="2821782"/>
            <a:ext cx="1787525" cy="15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pil 6"/>
          <p:cNvCxnSpPr/>
          <p:nvPr/>
        </p:nvCxnSpPr>
        <p:spPr>
          <a:xfrm rot="16200000" flipV="1">
            <a:off x="2571750" y="2214563"/>
            <a:ext cx="1571625" cy="142875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 7"/>
          <p:cNvCxnSpPr/>
          <p:nvPr/>
        </p:nvCxnSpPr>
        <p:spPr>
          <a:xfrm rot="5400000" flipH="1" flipV="1">
            <a:off x="4143375" y="2428876"/>
            <a:ext cx="1785937" cy="7858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 8"/>
          <p:cNvCxnSpPr/>
          <p:nvPr/>
        </p:nvCxnSpPr>
        <p:spPr>
          <a:xfrm rot="5400000" flipH="1" flipV="1">
            <a:off x="4572001" y="2214562"/>
            <a:ext cx="1714500" cy="12858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rot="16200000" flipV="1">
            <a:off x="3036094" y="2464594"/>
            <a:ext cx="1714500" cy="7858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 10"/>
          <p:cNvCxnSpPr/>
          <p:nvPr/>
        </p:nvCxnSpPr>
        <p:spPr>
          <a:xfrm flipV="1">
            <a:off x="5286375" y="2571750"/>
            <a:ext cx="2643188" cy="1143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 11"/>
          <p:cNvCxnSpPr/>
          <p:nvPr/>
        </p:nvCxnSpPr>
        <p:spPr>
          <a:xfrm flipV="1">
            <a:off x="5000625" y="2071688"/>
            <a:ext cx="1785938" cy="16430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 12"/>
          <p:cNvCxnSpPr/>
          <p:nvPr/>
        </p:nvCxnSpPr>
        <p:spPr>
          <a:xfrm rot="10800000">
            <a:off x="1357313" y="2571750"/>
            <a:ext cx="2143125" cy="12144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 13"/>
          <p:cNvCxnSpPr/>
          <p:nvPr/>
        </p:nvCxnSpPr>
        <p:spPr>
          <a:xfrm rot="10800000">
            <a:off x="2071688" y="2214563"/>
            <a:ext cx="1714500" cy="15001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 14"/>
          <p:cNvCxnSpPr/>
          <p:nvPr/>
        </p:nvCxnSpPr>
        <p:spPr>
          <a:xfrm rot="5400000">
            <a:off x="3608387" y="4894263"/>
            <a:ext cx="1641475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 15"/>
          <p:cNvCxnSpPr/>
          <p:nvPr/>
        </p:nvCxnSpPr>
        <p:spPr>
          <a:xfrm rot="5400000">
            <a:off x="5072062" y="4857751"/>
            <a:ext cx="1071563" cy="7858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 16"/>
          <p:cNvCxnSpPr/>
          <p:nvPr/>
        </p:nvCxnSpPr>
        <p:spPr>
          <a:xfrm rot="16200000" flipV="1">
            <a:off x="2571750" y="4786313"/>
            <a:ext cx="1143000" cy="85725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 17"/>
          <p:cNvSpPr/>
          <p:nvPr/>
        </p:nvSpPr>
        <p:spPr>
          <a:xfrm>
            <a:off x="3143250" y="5786438"/>
            <a:ext cx="2786063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9" name="Nedåtböjd 18"/>
          <p:cNvSpPr/>
          <p:nvPr/>
        </p:nvSpPr>
        <p:spPr>
          <a:xfrm rot="10800000">
            <a:off x="683568" y="2714625"/>
            <a:ext cx="7572375" cy="857250"/>
          </a:xfrm>
          <a:prstGeom prst="curved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schemeClr val="tx1"/>
              </a:solidFill>
            </a:endParaRPr>
          </a:p>
        </p:txBody>
      </p:sp>
      <p:sp>
        <p:nvSpPr>
          <p:cNvPr id="20" name="Nedåtböjd 19"/>
          <p:cNvSpPr/>
          <p:nvPr/>
        </p:nvSpPr>
        <p:spPr>
          <a:xfrm rot="10800000">
            <a:off x="2500313" y="4714875"/>
            <a:ext cx="3714750" cy="428625"/>
          </a:xfrm>
          <a:prstGeom prst="curvedDownArrow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schemeClr val="tx1"/>
              </a:solidFill>
            </a:endParaRPr>
          </a:p>
        </p:txBody>
      </p:sp>
      <p:sp>
        <p:nvSpPr>
          <p:cNvPr id="21" name="textruta 20"/>
          <p:cNvSpPr txBox="1">
            <a:spLocks noChangeArrowheads="1"/>
          </p:cNvSpPr>
          <p:nvPr/>
        </p:nvSpPr>
        <p:spPr bwMode="auto">
          <a:xfrm>
            <a:off x="3347864" y="5733256"/>
            <a:ext cx="23574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2000" dirty="0" err="1" smtClean="0">
                <a:solidFill>
                  <a:schemeClr val="bg1"/>
                </a:solidFill>
              </a:rPr>
              <a:t>Resource</a:t>
            </a:r>
            <a:r>
              <a:rPr lang="sv-SE" sz="2000" dirty="0" smtClean="0">
                <a:solidFill>
                  <a:schemeClr val="bg1"/>
                </a:solidFill>
              </a:rPr>
              <a:t> management </a:t>
            </a:r>
            <a:endParaRPr lang="sv-SE" sz="2000" dirty="0">
              <a:solidFill>
                <a:schemeClr val="bg1"/>
              </a:solidFill>
            </a:endParaRPr>
          </a:p>
          <a:p>
            <a:pPr algn="ctr"/>
            <a:r>
              <a:rPr lang="sv-SE" sz="2000" dirty="0" smtClean="0">
                <a:solidFill>
                  <a:schemeClr val="bg1"/>
                </a:solidFill>
              </a:rPr>
              <a:t>and recycling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7164288" y="1124744"/>
            <a:ext cx="18256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solidFill>
                  <a:schemeClr val="bg1"/>
                </a:solidFill>
              </a:rPr>
              <a:t>Consumers</a:t>
            </a:r>
            <a:r>
              <a:rPr lang="sv-SE" sz="2400" dirty="0" smtClean="0">
                <a:solidFill>
                  <a:schemeClr val="bg1"/>
                </a:solidFill>
              </a:rPr>
              <a:t>/</a:t>
            </a:r>
            <a:br>
              <a:rPr lang="sv-SE" sz="2400" dirty="0" smtClean="0">
                <a:solidFill>
                  <a:schemeClr val="bg1"/>
                </a:solidFill>
              </a:rPr>
            </a:br>
            <a:r>
              <a:rPr lang="sv-SE" sz="2400" dirty="0" err="1" smtClean="0">
                <a:solidFill>
                  <a:schemeClr val="bg1"/>
                </a:solidFill>
              </a:rPr>
              <a:t>users/people</a:t>
            </a:r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Fashion Management Research </a:t>
            </a:r>
            <a:br>
              <a:rPr lang="sv-SE" dirty="0" smtClean="0">
                <a:solidFill>
                  <a:schemeClr val="bg1"/>
                </a:solidFill>
              </a:rPr>
            </a:br>
            <a:r>
              <a:rPr lang="sv-SE" dirty="0" smtClean="0">
                <a:solidFill>
                  <a:schemeClr val="bg1"/>
                </a:solidFill>
              </a:rPr>
              <a:t>at University of Borås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2060848"/>
            <a:ext cx="7416824" cy="4525963"/>
          </a:xfrm>
        </p:spPr>
        <p:txBody>
          <a:bodyPr>
            <a:normAutofit/>
          </a:bodyPr>
          <a:lstStyle/>
          <a:p>
            <a:r>
              <a:rPr lang="sv-SE" sz="2800" dirty="0" smtClean="0">
                <a:solidFill>
                  <a:schemeClr val="bg1"/>
                </a:solidFill>
              </a:rPr>
              <a:t>Textile + </a:t>
            </a:r>
            <a:r>
              <a:rPr lang="sv-SE" sz="2800" dirty="0" err="1" smtClean="0">
                <a:solidFill>
                  <a:schemeClr val="bg1"/>
                </a:solidFill>
              </a:rPr>
              <a:t>Engineering</a:t>
            </a:r>
            <a:r>
              <a:rPr lang="sv-SE" sz="2800" dirty="0" smtClean="0">
                <a:solidFill>
                  <a:schemeClr val="bg1"/>
                </a:solidFill>
              </a:rPr>
              <a:t> + Business </a:t>
            </a:r>
            <a:r>
              <a:rPr lang="sv-SE" sz="2800" dirty="0" err="1" smtClean="0">
                <a:solidFill>
                  <a:schemeClr val="bg1"/>
                </a:solidFill>
              </a:rPr>
              <a:t>departments</a:t>
            </a:r>
            <a:endParaRPr lang="sv-SE" sz="2800" dirty="0" smtClean="0">
              <a:solidFill>
                <a:schemeClr val="bg1"/>
              </a:solidFill>
            </a:endParaRPr>
          </a:p>
          <a:p>
            <a:r>
              <a:rPr lang="sv-SE" sz="2800" dirty="0" smtClean="0">
                <a:solidFill>
                  <a:schemeClr val="bg1"/>
                </a:solidFill>
              </a:rPr>
              <a:t>Studios at School of Textiles:</a:t>
            </a:r>
          </a:p>
          <a:p>
            <a:pPr lvl="1"/>
            <a:r>
              <a:rPr lang="sv-SE" sz="2400" dirty="0" smtClean="0">
                <a:solidFill>
                  <a:schemeClr val="bg1"/>
                </a:solidFill>
              </a:rPr>
              <a:t>Fashion Design studio</a:t>
            </a:r>
          </a:p>
          <a:p>
            <a:pPr lvl="1"/>
            <a:r>
              <a:rPr lang="sv-SE" sz="2400" dirty="0" smtClean="0">
                <a:solidFill>
                  <a:schemeClr val="bg1"/>
                </a:solidFill>
              </a:rPr>
              <a:t>Fashion Market studio</a:t>
            </a:r>
          </a:p>
          <a:p>
            <a:pPr lvl="1"/>
            <a:r>
              <a:rPr lang="sv-SE" sz="2400" dirty="0" smtClean="0">
                <a:solidFill>
                  <a:schemeClr val="bg1"/>
                </a:solidFill>
              </a:rPr>
              <a:t>Fashion </a:t>
            </a:r>
            <a:r>
              <a:rPr lang="sv-SE" sz="2400" dirty="0" err="1" smtClean="0">
                <a:solidFill>
                  <a:schemeClr val="bg1"/>
                </a:solidFill>
              </a:rPr>
              <a:t>Supply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Chain</a:t>
            </a:r>
            <a:r>
              <a:rPr lang="sv-SE" sz="2400" dirty="0" smtClean="0">
                <a:solidFill>
                  <a:schemeClr val="bg1"/>
                </a:solidFill>
              </a:rPr>
              <a:t> studio</a:t>
            </a:r>
          </a:p>
          <a:p>
            <a:r>
              <a:rPr lang="sv-SE" sz="2800" dirty="0" smtClean="0">
                <a:solidFill>
                  <a:schemeClr val="bg1"/>
                </a:solidFill>
              </a:rPr>
              <a:t>F3+ studio – the </a:t>
            </a:r>
            <a:r>
              <a:rPr lang="sv-SE" sz="2800" dirty="0" err="1" smtClean="0">
                <a:solidFill>
                  <a:schemeClr val="bg1"/>
                </a:solidFill>
              </a:rPr>
              <a:t>shared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platform</a:t>
            </a:r>
            <a:endParaRPr lang="sv-SE" sz="2800" dirty="0" smtClean="0">
              <a:solidFill>
                <a:schemeClr val="bg1"/>
              </a:solidFill>
            </a:endParaRPr>
          </a:p>
          <a:p>
            <a:pPr lvl="1"/>
            <a:endParaRPr lang="sv-S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499992" y="485800"/>
            <a:ext cx="4186808" cy="1143000"/>
          </a:xfrm>
        </p:spPr>
        <p:txBody>
          <a:bodyPr>
            <a:normAutofit fontScale="90000"/>
          </a:bodyPr>
          <a:lstStyle/>
          <a:p>
            <a:r>
              <a:rPr lang="sv-SE" dirty="0" err="1" smtClean="0">
                <a:solidFill>
                  <a:schemeClr val="bg1"/>
                </a:solidFill>
              </a:rPr>
              <a:t>Changing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fibres</a:t>
            </a:r>
            <a:r>
              <a:rPr lang="sv-SE" dirty="0" smtClean="0">
                <a:solidFill>
                  <a:schemeClr val="bg1"/>
                </a:solidFill>
              </a:rPr>
              <a:t/>
            </a:r>
            <a:br>
              <a:rPr lang="sv-SE" dirty="0" smtClean="0">
                <a:solidFill>
                  <a:schemeClr val="bg1"/>
                </a:solidFill>
              </a:rPr>
            </a:br>
            <a:r>
              <a:rPr lang="sv-SE" dirty="0" smtClean="0">
                <a:solidFill>
                  <a:schemeClr val="bg1"/>
                </a:solidFill>
              </a:rPr>
              <a:t> (Forest &amp; </a:t>
            </a:r>
            <a:r>
              <a:rPr lang="sv-SE" dirty="0" err="1" smtClean="0">
                <a:solidFill>
                  <a:schemeClr val="bg1"/>
                </a:solidFill>
              </a:rPr>
              <a:t>Function</a:t>
            </a:r>
            <a:r>
              <a:rPr lang="sv-SE" dirty="0" smtClean="0">
                <a:solidFill>
                  <a:schemeClr val="bg1"/>
                </a:solidFill>
              </a:rPr>
              <a:t>) F:2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half" idx="2"/>
          </p:nvPr>
        </p:nvSpPr>
        <p:spPr>
          <a:xfrm>
            <a:off x="4427984" y="2575445"/>
            <a:ext cx="4608512" cy="4525963"/>
          </a:xfrm>
        </p:spPr>
        <p:txBody>
          <a:bodyPr>
            <a:normAutofit/>
          </a:bodyPr>
          <a:lstStyle/>
          <a:p>
            <a:r>
              <a:rPr lang="sv-SE" sz="2400" dirty="0" smtClean="0">
                <a:solidFill>
                  <a:schemeClr val="bg1"/>
                </a:solidFill>
              </a:rPr>
              <a:t>A research </a:t>
            </a:r>
            <a:r>
              <a:rPr lang="sv-SE" sz="2400" dirty="0" err="1" smtClean="0">
                <a:solidFill>
                  <a:schemeClr val="bg1"/>
                </a:solidFill>
              </a:rPr>
              <a:t>project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within</a:t>
            </a:r>
            <a:r>
              <a:rPr lang="sv-SE" sz="2400" dirty="0" smtClean="0">
                <a:solidFill>
                  <a:schemeClr val="bg1"/>
                </a:solidFill>
              </a:rPr>
              <a:t> F:3</a:t>
            </a:r>
          </a:p>
          <a:p>
            <a:r>
              <a:rPr lang="sv-SE" sz="2400" dirty="0" smtClean="0">
                <a:solidFill>
                  <a:schemeClr val="bg1"/>
                </a:solidFill>
              </a:rPr>
              <a:t>A </a:t>
            </a:r>
            <a:r>
              <a:rPr lang="sv-SE" sz="2400" dirty="0" err="1" smtClean="0">
                <a:solidFill>
                  <a:schemeClr val="bg1"/>
                </a:solidFill>
              </a:rPr>
              <a:t>long-term</a:t>
            </a:r>
            <a:r>
              <a:rPr lang="sv-SE" sz="2400" dirty="0" smtClean="0">
                <a:solidFill>
                  <a:schemeClr val="bg1"/>
                </a:solidFill>
              </a:rPr>
              <a:t> research </a:t>
            </a:r>
            <a:r>
              <a:rPr lang="sv-SE" sz="2400" dirty="0" err="1" smtClean="0">
                <a:solidFill>
                  <a:schemeClr val="bg1"/>
                </a:solidFill>
              </a:rPr>
              <a:t>project</a:t>
            </a:r>
            <a:r>
              <a:rPr lang="sv-SE" sz="2400" dirty="0" smtClean="0">
                <a:solidFill>
                  <a:schemeClr val="bg1"/>
                </a:solidFill>
              </a:rPr>
              <a:t> with </a:t>
            </a:r>
            <a:r>
              <a:rPr lang="sv-SE" sz="2400" dirty="0" err="1" smtClean="0">
                <a:solidFill>
                  <a:schemeClr val="bg1"/>
                </a:solidFill>
              </a:rPr>
              <a:t>company</a:t>
            </a:r>
            <a:r>
              <a:rPr lang="sv-SE" sz="2400" dirty="0" smtClean="0">
                <a:solidFill>
                  <a:schemeClr val="bg1"/>
                </a:solidFill>
              </a:rPr>
              <a:t> partners and an international research </a:t>
            </a:r>
            <a:r>
              <a:rPr lang="sv-SE" sz="2400" dirty="0" err="1" smtClean="0">
                <a:solidFill>
                  <a:schemeClr val="bg1"/>
                </a:solidFill>
              </a:rPr>
              <a:t>network</a:t>
            </a:r>
            <a:endParaRPr lang="sv-SE" sz="2400" dirty="0" smtClean="0">
              <a:solidFill>
                <a:schemeClr val="bg1"/>
              </a:solidFill>
            </a:endParaRPr>
          </a:p>
          <a:p>
            <a:r>
              <a:rPr lang="sv-SE" sz="2400" dirty="0" err="1" smtClean="0">
                <a:solidFill>
                  <a:schemeClr val="bg1"/>
                </a:solidFill>
              </a:rPr>
              <a:t>Application</a:t>
            </a:r>
            <a:r>
              <a:rPr lang="sv-SE" sz="2400" dirty="0" smtClean="0">
                <a:solidFill>
                  <a:schemeClr val="bg1"/>
                </a:solidFill>
              </a:rPr>
              <a:t> to Swedish </a:t>
            </a:r>
            <a:r>
              <a:rPr lang="sv-SE" sz="2400" dirty="0" err="1" smtClean="0">
                <a:solidFill>
                  <a:schemeClr val="bg1"/>
                </a:solidFill>
              </a:rPr>
              <a:t>funding</a:t>
            </a:r>
            <a:r>
              <a:rPr lang="sv-SE" sz="2400" dirty="0" smtClean="0">
                <a:solidFill>
                  <a:schemeClr val="bg1"/>
                </a:solidFill>
              </a:rPr>
              <a:t> agency: </a:t>
            </a:r>
            <a:br>
              <a:rPr lang="sv-SE" sz="2400" dirty="0" smtClean="0">
                <a:solidFill>
                  <a:schemeClr val="bg1"/>
                </a:solidFill>
              </a:rPr>
            </a:br>
            <a:r>
              <a:rPr lang="sv-SE" sz="2400" dirty="0" smtClean="0">
                <a:solidFill>
                  <a:schemeClr val="bg1"/>
                </a:solidFill>
              </a:rPr>
              <a:t>KK Stiftelsen (</a:t>
            </a:r>
            <a:r>
              <a:rPr lang="sv-SE" sz="2400" dirty="0" err="1" smtClean="0">
                <a:solidFill>
                  <a:schemeClr val="bg1"/>
                </a:solidFill>
              </a:rPr>
              <a:t>Knowledge</a:t>
            </a:r>
            <a:r>
              <a:rPr lang="sv-SE" sz="2400" dirty="0" smtClean="0">
                <a:solidFill>
                  <a:schemeClr val="bg1"/>
                </a:solidFill>
              </a:rPr>
              <a:t> &amp; </a:t>
            </a:r>
            <a:r>
              <a:rPr lang="sv-SE" sz="2400" dirty="0" err="1" smtClean="0">
                <a:solidFill>
                  <a:schemeClr val="bg1"/>
                </a:solidFill>
              </a:rPr>
              <a:t>Compentce</a:t>
            </a:r>
            <a:r>
              <a:rPr lang="sv-SE" sz="2400" dirty="0" smtClean="0">
                <a:solidFill>
                  <a:schemeClr val="bg1"/>
                </a:solidFill>
              </a:rPr>
              <a:t> Foundation)</a:t>
            </a:r>
          </a:p>
          <a:p>
            <a:endParaRPr lang="sv-SE" sz="2400" dirty="0"/>
          </a:p>
        </p:txBody>
      </p:sp>
      <p:pic>
        <p:nvPicPr>
          <p:cNvPr id="47106" name="Picture 2" descr="http://www.hb.se/wps/wcm/connect/?MOD=PDMProxy&amp;TYPE=personalization&amp;ID=NONE&amp;KEY=NONE&amp;LIBRARY=%2FcontentRoot%2Ficm%3Alibraries%5B7%5D&amp;FOLDER=%2FHB%2FBilder%2FNyheter%2F2010%2F10%2F&amp;DOC_NAME=%2FcontentRoot%2Ficm%3Alibraries%5B7%5D%2FHB%2FBilder%2FNyheter%2F2010%2F10%2F2010-10-13_helenaquistmode.jpg&amp;VERSION_NAME=NONE&amp;VERSION_DATE=NONE&amp;IGNORE_CACHE=false&amp;CONVERT=text/html&amp;MUST_CONVERT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7253"/>
            <a:ext cx="4320480" cy="6720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v-SE" dirty="0" err="1" smtClean="0">
                <a:solidFill>
                  <a:schemeClr val="bg1"/>
                </a:solidFill>
              </a:rPr>
              <a:t>Changing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fibres</a:t>
            </a:r>
            <a:r>
              <a:rPr lang="sv-SE" dirty="0" smtClean="0">
                <a:solidFill>
                  <a:schemeClr val="bg1"/>
                </a:solidFill>
              </a:rPr>
              <a:t> …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093915"/>
          </a:xfrm>
        </p:spPr>
        <p:txBody>
          <a:bodyPr>
            <a:noAutofit/>
          </a:bodyPr>
          <a:lstStyle/>
          <a:p>
            <a:r>
              <a:rPr lang="sv-SE" sz="2400" dirty="0" err="1" smtClean="0">
                <a:solidFill>
                  <a:schemeClr val="bg1"/>
                </a:solidFill>
              </a:rPr>
              <a:t>Fibres</a:t>
            </a:r>
            <a:r>
              <a:rPr lang="sv-SE" sz="2400" dirty="0" smtClean="0">
                <a:solidFill>
                  <a:schemeClr val="bg1"/>
                </a:solidFill>
              </a:rPr>
              <a:t> from </a:t>
            </a:r>
            <a:r>
              <a:rPr lang="sv-SE" sz="2400" dirty="0" err="1" smtClean="0">
                <a:solidFill>
                  <a:schemeClr val="bg1"/>
                </a:solidFill>
              </a:rPr>
              <a:t>pulp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replacing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some</a:t>
            </a:r>
            <a:r>
              <a:rPr lang="sv-SE" sz="2400" dirty="0" smtClean="0">
                <a:solidFill>
                  <a:schemeClr val="bg1"/>
                </a:solidFill>
              </a:rPr>
              <a:t> of the </a:t>
            </a:r>
            <a:r>
              <a:rPr lang="sv-SE" sz="2400" dirty="0" err="1" smtClean="0">
                <a:solidFill>
                  <a:schemeClr val="bg1"/>
                </a:solidFill>
              </a:rPr>
              <a:t>main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fibres</a:t>
            </a:r>
            <a:r>
              <a:rPr lang="sv-SE" sz="2400" dirty="0" smtClean="0">
                <a:solidFill>
                  <a:schemeClr val="bg1"/>
                </a:solidFill>
              </a:rPr>
              <a:t> today</a:t>
            </a:r>
          </a:p>
          <a:p>
            <a:r>
              <a:rPr lang="sv-SE" sz="2400" dirty="0" smtClean="0">
                <a:solidFill>
                  <a:schemeClr val="bg1"/>
                </a:solidFill>
              </a:rPr>
              <a:t>Forest </a:t>
            </a:r>
            <a:r>
              <a:rPr lang="sv-SE" sz="2400" dirty="0" err="1" smtClean="0">
                <a:solidFill>
                  <a:schemeClr val="bg1"/>
                </a:solidFill>
              </a:rPr>
              <a:t>based</a:t>
            </a:r>
            <a:r>
              <a:rPr lang="sv-SE" sz="2400" dirty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fibres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represent</a:t>
            </a:r>
            <a:r>
              <a:rPr lang="sv-SE" sz="2400" dirty="0" smtClean="0">
                <a:solidFill>
                  <a:schemeClr val="bg1"/>
                </a:solidFill>
              </a:rPr>
              <a:t> 3-4% of the total textile </a:t>
            </a:r>
            <a:r>
              <a:rPr lang="sv-SE" sz="2400" dirty="0" err="1" smtClean="0">
                <a:solidFill>
                  <a:schemeClr val="bg1"/>
                </a:solidFill>
              </a:rPr>
              <a:t>fibre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consumption</a:t>
            </a:r>
            <a:endParaRPr lang="sv-SE" sz="2400" dirty="0" smtClean="0">
              <a:solidFill>
                <a:schemeClr val="bg1"/>
              </a:solidFill>
            </a:endParaRPr>
          </a:p>
          <a:p>
            <a:r>
              <a:rPr lang="sv-SE" sz="2400" dirty="0" smtClean="0">
                <a:solidFill>
                  <a:schemeClr val="bg1"/>
                </a:solidFill>
              </a:rPr>
              <a:t>The </a:t>
            </a:r>
            <a:r>
              <a:rPr lang="sv-SE" sz="2400" dirty="0" err="1" smtClean="0">
                <a:solidFill>
                  <a:schemeClr val="bg1"/>
                </a:solidFill>
              </a:rPr>
              <a:t>forest</a:t>
            </a:r>
            <a:r>
              <a:rPr lang="sv-SE" sz="2400" dirty="0" smtClean="0">
                <a:solidFill>
                  <a:schemeClr val="bg1"/>
                </a:solidFill>
              </a:rPr>
              <a:t>, </a:t>
            </a:r>
            <a:r>
              <a:rPr lang="sv-SE" sz="2400" dirty="0" err="1" smtClean="0">
                <a:solidFill>
                  <a:schemeClr val="bg1"/>
                </a:solidFill>
              </a:rPr>
              <a:t>pulp</a:t>
            </a:r>
            <a:r>
              <a:rPr lang="sv-SE" sz="2400" dirty="0" smtClean="0">
                <a:solidFill>
                  <a:schemeClr val="bg1"/>
                </a:solidFill>
              </a:rPr>
              <a:t> and </a:t>
            </a:r>
            <a:r>
              <a:rPr lang="sv-SE" sz="2400" dirty="0" err="1" smtClean="0">
                <a:solidFill>
                  <a:schemeClr val="bg1"/>
                </a:solidFill>
              </a:rPr>
              <a:t>paper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industry</a:t>
            </a:r>
            <a:r>
              <a:rPr lang="sv-SE" sz="2400" dirty="0" smtClean="0">
                <a:solidFill>
                  <a:schemeClr val="bg1"/>
                </a:solidFill>
              </a:rPr>
              <a:t> in the Northern </a:t>
            </a:r>
            <a:r>
              <a:rPr lang="sv-SE" sz="2400" dirty="0" err="1" smtClean="0">
                <a:solidFill>
                  <a:schemeClr val="bg1"/>
                </a:solidFill>
              </a:rPr>
              <a:t>hemisphere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concerned</a:t>
            </a:r>
            <a:r>
              <a:rPr lang="sv-SE" sz="2400" dirty="0" smtClean="0">
                <a:solidFill>
                  <a:schemeClr val="bg1"/>
                </a:solidFill>
              </a:rPr>
              <a:t> of </a:t>
            </a:r>
            <a:r>
              <a:rPr lang="sv-SE" sz="2400" dirty="0" err="1" smtClean="0">
                <a:solidFill>
                  <a:schemeClr val="bg1"/>
                </a:solidFill>
              </a:rPr>
              <a:t>their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future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competitiveness</a:t>
            </a:r>
            <a:endParaRPr lang="sv-SE" sz="2400" dirty="0" smtClean="0">
              <a:solidFill>
                <a:schemeClr val="bg1"/>
              </a:solidFill>
            </a:endParaRPr>
          </a:p>
          <a:p>
            <a:r>
              <a:rPr lang="sv-SE" sz="2400" dirty="0" smtClean="0">
                <a:solidFill>
                  <a:schemeClr val="bg1"/>
                </a:solidFill>
              </a:rPr>
              <a:t>Research plans </a:t>
            </a:r>
            <a:r>
              <a:rPr lang="sv-SE" sz="2400" dirty="0" err="1" smtClean="0">
                <a:solidFill>
                  <a:schemeClr val="bg1"/>
                </a:solidFill>
              </a:rPr>
              <a:t>launched</a:t>
            </a:r>
            <a:r>
              <a:rPr lang="sv-SE" sz="2400" dirty="0" smtClean="0">
                <a:solidFill>
                  <a:schemeClr val="bg1"/>
                </a:solidFill>
              </a:rPr>
              <a:t> to </a:t>
            </a:r>
            <a:r>
              <a:rPr lang="sv-SE" sz="2400" dirty="0" err="1" smtClean="0">
                <a:solidFill>
                  <a:schemeClr val="bg1"/>
                </a:solidFill>
              </a:rPr>
              <a:t>combine</a:t>
            </a:r>
            <a:r>
              <a:rPr lang="sv-SE" sz="2400" dirty="0" smtClean="0">
                <a:solidFill>
                  <a:schemeClr val="bg1"/>
                </a:solidFill>
              </a:rPr>
              <a:t> the </a:t>
            </a:r>
            <a:r>
              <a:rPr lang="sv-SE" sz="2400" dirty="0" err="1" smtClean="0">
                <a:solidFill>
                  <a:schemeClr val="bg1"/>
                </a:solidFill>
              </a:rPr>
              <a:t>world’s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leading</a:t>
            </a:r>
            <a:r>
              <a:rPr lang="sv-SE" sz="2400" dirty="0" smtClean="0">
                <a:solidFill>
                  <a:schemeClr val="bg1"/>
                </a:solidFill>
              </a:rPr>
              <a:t> Swedish </a:t>
            </a:r>
            <a:r>
              <a:rPr lang="sv-SE" sz="2400" dirty="0" err="1" smtClean="0">
                <a:solidFill>
                  <a:schemeClr val="bg1"/>
                </a:solidFill>
              </a:rPr>
              <a:t>forest</a:t>
            </a:r>
            <a:r>
              <a:rPr lang="sv-SE" sz="2400" dirty="0" smtClean="0">
                <a:solidFill>
                  <a:schemeClr val="bg1"/>
                </a:solidFill>
              </a:rPr>
              <a:t> cluster with the </a:t>
            </a:r>
            <a:r>
              <a:rPr lang="sv-SE" sz="2400" dirty="0" err="1" smtClean="0">
                <a:solidFill>
                  <a:schemeClr val="bg1"/>
                </a:solidFill>
              </a:rPr>
              <a:t>globally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well-established</a:t>
            </a:r>
            <a:r>
              <a:rPr lang="sv-SE" sz="2400" dirty="0" smtClean="0">
                <a:solidFill>
                  <a:schemeClr val="bg1"/>
                </a:solidFill>
              </a:rPr>
              <a:t> business cluster </a:t>
            </a:r>
            <a:r>
              <a:rPr lang="sv-SE" sz="2400" dirty="0" err="1" smtClean="0">
                <a:solidFill>
                  <a:schemeClr val="bg1"/>
                </a:solidFill>
              </a:rPr>
              <a:t>including</a:t>
            </a:r>
            <a:r>
              <a:rPr lang="sv-SE" sz="2400" dirty="0" smtClean="0">
                <a:solidFill>
                  <a:schemeClr val="bg1"/>
                </a:solidFill>
              </a:rPr>
              <a:t> performance </a:t>
            </a:r>
            <a:r>
              <a:rPr lang="sv-SE" sz="2400" dirty="0" err="1" smtClean="0">
                <a:solidFill>
                  <a:schemeClr val="bg1"/>
                </a:solidFill>
              </a:rPr>
              <a:t>wear</a:t>
            </a:r>
            <a:r>
              <a:rPr lang="sv-SE" sz="2400" dirty="0" smtClean="0">
                <a:solidFill>
                  <a:schemeClr val="bg1"/>
                </a:solidFill>
              </a:rPr>
              <a:t>, </a:t>
            </a:r>
            <a:r>
              <a:rPr lang="sv-SE" sz="2400" dirty="0" err="1" smtClean="0">
                <a:solidFill>
                  <a:schemeClr val="bg1"/>
                </a:solidFill>
              </a:rPr>
              <a:t>home-textiles</a:t>
            </a:r>
            <a:r>
              <a:rPr lang="sv-SE" sz="2400" dirty="0" smtClean="0">
                <a:solidFill>
                  <a:schemeClr val="bg1"/>
                </a:solidFill>
              </a:rPr>
              <a:t>, </a:t>
            </a:r>
            <a:r>
              <a:rPr lang="sv-SE" sz="2400" dirty="0" err="1" smtClean="0">
                <a:solidFill>
                  <a:schemeClr val="bg1"/>
                </a:solidFill>
              </a:rPr>
              <a:t>furnitures</a:t>
            </a:r>
            <a:r>
              <a:rPr lang="sv-SE" sz="2400" dirty="0" smtClean="0">
                <a:solidFill>
                  <a:schemeClr val="bg1"/>
                </a:solidFill>
              </a:rPr>
              <a:t>, </a:t>
            </a:r>
            <a:r>
              <a:rPr lang="sv-SE" sz="2400" dirty="0" err="1" smtClean="0">
                <a:solidFill>
                  <a:schemeClr val="bg1"/>
                </a:solidFill>
              </a:rPr>
              <a:t>protective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clothing</a:t>
            </a:r>
            <a:r>
              <a:rPr lang="sv-SE" sz="2400" dirty="0" smtClean="0">
                <a:solidFill>
                  <a:schemeClr val="bg1"/>
                </a:solidFill>
              </a:rPr>
              <a:t> and </a:t>
            </a:r>
            <a:r>
              <a:rPr lang="sv-SE" sz="2400" dirty="0" err="1" smtClean="0">
                <a:solidFill>
                  <a:schemeClr val="bg1"/>
                </a:solidFill>
              </a:rPr>
              <a:t>fashion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companies</a:t>
            </a:r>
            <a:endParaRPr lang="sv-S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Pulp Fashion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sv-SE" dirty="0" err="1" smtClean="0">
                <a:solidFill>
                  <a:schemeClr val="bg1"/>
                </a:solidFill>
              </a:rPr>
              <a:t>Holistic</a:t>
            </a:r>
            <a:r>
              <a:rPr lang="sv-SE" dirty="0" smtClean="0">
                <a:solidFill>
                  <a:schemeClr val="bg1"/>
                </a:solidFill>
              </a:rPr>
              <a:t> approach to the </a:t>
            </a:r>
            <a:r>
              <a:rPr lang="sv-SE" dirty="0" err="1" smtClean="0">
                <a:solidFill>
                  <a:schemeClr val="bg1"/>
                </a:solidFill>
              </a:rPr>
              <a:t>whole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value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chain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</a:p>
          <a:p>
            <a:r>
              <a:rPr lang="sv-SE" dirty="0" err="1" smtClean="0">
                <a:solidFill>
                  <a:schemeClr val="bg1"/>
                </a:solidFill>
              </a:rPr>
              <a:t>Changing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demand</a:t>
            </a:r>
            <a:r>
              <a:rPr lang="sv-SE" dirty="0" smtClean="0">
                <a:solidFill>
                  <a:schemeClr val="bg1"/>
                </a:solidFill>
              </a:rPr>
              <a:t> by </a:t>
            </a:r>
            <a:r>
              <a:rPr lang="sv-SE" dirty="0" err="1" smtClean="0">
                <a:solidFill>
                  <a:schemeClr val="bg1"/>
                </a:solidFill>
              </a:rPr>
              <a:t>action-based</a:t>
            </a:r>
            <a:r>
              <a:rPr lang="sv-SE" dirty="0" smtClean="0">
                <a:solidFill>
                  <a:schemeClr val="bg1"/>
                </a:solidFill>
              </a:rPr>
              <a:t> R&amp;D </a:t>
            </a:r>
            <a:r>
              <a:rPr lang="sv-SE" dirty="0" err="1" smtClean="0">
                <a:solidFill>
                  <a:schemeClr val="bg1"/>
                </a:solidFill>
              </a:rPr>
              <a:t>activities</a:t>
            </a:r>
            <a:r>
              <a:rPr lang="sv-SE" dirty="0" smtClean="0">
                <a:solidFill>
                  <a:schemeClr val="bg1"/>
                </a:solidFill>
              </a:rPr>
              <a:t> in design and </a:t>
            </a:r>
            <a:r>
              <a:rPr lang="sv-SE" dirty="0" err="1" smtClean="0">
                <a:solidFill>
                  <a:schemeClr val="bg1"/>
                </a:solidFill>
              </a:rPr>
              <a:t>improved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fabric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properties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err="1" smtClean="0">
                <a:solidFill>
                  <a:schemeClr val="bg1"/>
                </a:solidFill>
              </a:rPr>
              <a:t>Production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methods</a:t>
            </a:r>
            <a:r>
              <a:rPr lang="sv-SE" dirty="0" smtClean="0">
                <a:solidFill>
                  <a:schemeClr val="bg1"/>
                </a:solidFill>
              </a:rPr>
              <a:t> and technology for key </a:t>
            </a:r>
            <a:r>
              <a:rPr lang="sv-SE" dirty="0" err="1" smtClean="0">
                <a:solidFill>
                  <a:schemeClr val="bg1"/>
                </a:solidFill>
              </a:rPr>
              <a:t>processes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smtClean="0">
                <a:solidFill>
                  <a:schemeClr val="bg1"/>
                </a:solidFill>
              </a:rPr>
              <a:t>Communication R&amp;D in order to </a:t>
            </a:r>
            <a:r>
              <a:rPr lang="sv-SE" dirty="0" err="1" smtClean="0">
                <a:solidFill>
                  <a:schemeClr val="bg1"/>
                </a:solidFill>
              </a:rPr>
              <a:t>raise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awareness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about</a:t>
            </a:r>
            <a:r>
              <a:rPr lang="sv-SE" dirty="0" smtClean="0">
                <a:solidFill>
                  <a:schemeClr val="bg1"/>
                </a:solidFill>
              </a:rPr>
              <a:t> the </a:t>
            </a:r>
            <a:r>
              <a:rPr lang="sv-SE" dirty="0" err="1" smtClean="0">
                <a:solidFill>
                  <a:schemeClr val="bg1"/>
                </a:solidFill>
              </a:rPr>
              <a:t>properties</a:t>
            </a:r>
            <a:r>
              <a:rPr lang="sv-SE" dirty="0" smtClean="0">
                <a:solidFill>
                  <a:schemeClr val="bg1"/>
                </a:solidFill>
              </a:rPr>
              <a:t>, </a:t>
            </a:r>
            <a:r>
              <a:rPr lang="sv-SE" dirty="0" err="1" smtClean="0">
                <a:solidFill>
                  <a:schemeClr val="bg1"/>
                </a:solidFill>
              </a:rPr>
              <a:t>etc</a:t>
            </a:r>
            <a:r>
              <a:rPr lang="sv-SE" dirty="0" smtClean="0">
                <a:solidFill>
                  <a:schemeClr val="bg1"/>
                </a:solidFill>
              </a:rPr>
              <a:t> – in order to </a:t>
            </a:r>
            <a:r>
              <a:rPr lang="sv-SE" dirty="0" err="1" smtClean="0">
                <a:solidFill>
                  <a:schemeClr val="bg1"/>
                </a:solidFill>
              </a:rPr>
              <a:t>strengthen</a:t>
            </a:r>
            <a:r>
              <a:rPr lang="sv-SE" dirty="0" smtClean="0">
                <a:solidFill>
                  <a:schemeClr val="bg1"/>
                </a:solidFill>
              </a:rPr>
              <a:t> marketing </a:t>
            </a:r>
            <a:r>
              <a:rPr lang="sv-SE" dirty="0" err="1" smtClean="0">
                <a:solidFill>
                  <a:schemeClr val="bg1"/>
                </a:solidFill>
              </a:rPr>
              <a:t>strategies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smtClean="0">
                <a:solidFill>
                  <a:schemeClr val="bg1"/>
                </a:solidFill>
              </a:rPr>
              <a:t>Studies </a:t>
            </a:r>
            <a:r>
              <a:rPr lang="sv-SE" dirty="0" err="1" smtClean="0">
                <a:solidFill>
                  <a:schemeClr val="bg1"/>
                </a:solidFill>
              </a:rPr>
              <a:t>aiming</a:t>
            </a:r>
            <a:r>
              <a:rPr lang="sv-SE" dirty="0" smtClean="0">
                <a:solidFill>
                  <a:schemeClr val="bg1"/>
                </a:solidFill>
              </a:rPr>
              <a:t> for </a:t>
            </a:r>
            <a:r>
              <a:rPr lang="sv-SE" dirty="0" err="1" smtClean="0">
                <a:solidFill>
                  <a:schemeClr val="bg1"/>
                </a:solidFill>
              </a:rPr>
              <a:t>increased</a:t>
            </a:r>
            <a:r>
              <a:rPr lang="sv-SE" dirty="0" smtClean="0">
                <a:solidFill>
                  <a:schemeClr val="bg1"/>
                </a:solidFill>
              </a:rPr>
              <a:t> brand </a:t>
            </a:r>
            <a:r>
              <a:rPr lang="sv-SE" dirty="0" err="1" smtClean="0">
                <a:solidFill>
                  <a:schemeClr val="bg1"/>
                </a:solidFill>
              </a:rPr>
              <a:t>value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effects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err="1" smtClean="0">
                <a:solidFill>
                  <a:schemeClr val="bg1"/>
                </a:solidFill>
              </a:rPr>
              <a:t>Logistics</a:t>
            </a:r>
            <a:r>
              <a:rPr lang="sv-SE" dirty="0" smtClean="0">
                <a:solidFill>
                  <a:schemeClr val="bg1"/>
                </a:solidFill>
              </a:rPr>
              <a:t> (potential Swedish </a:t>
            </a:r>
            <a:r>
              <a:rPr lang="sv-SE" dirty="0" err="1" smtClean="0">
                <a:solidFill>
                  <a:schemeClr val="bg1"/>
                </a:solidFill>
              </a:rPr>
              <a:t>raw</a:t>
            </a:r>
            <a:r>
              <a:rPr lang="sv-SE" dirty="0" smtClean="0">
                <a:solidFill>
                  <a:schemeClr val="bg1"/>
                </a:solidFill>
              </a:rPr>
              <a:t> material)</a:t>
            </a:r>
          </a:p>
          <a:p>
            <a:r>
              <a:rPr lang="sv-SE" dirty="0" err="1" smtClean="0">
                <a:solidFill>
                  <a:schemeClr val="bg1"/>
                </a:solidFill>
              </a:rPr>
              <a:t>Resource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recovery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err="1" smtClean="0">
                <a:solidFill>
                  <a:schemeClr val="bg1"/>
                </a:solidFill>
              </a:rPr>
              <a:t>Cradle</a:t>
            </a:r>
            <a:r>
              <a:rPr lang="sv-SE" dirty="0" smtClean="0">
                <a:solidFill>
                  <a:schemeClr val="bg1"/>
                </a:solidFill>
              </a:rPr>
              <a:t> to </a:t>
            </a:r>
            <a:r>
              <a:rPr lang="sv-SE" dirty="0" err="1" smtClean="0">
                <a:solidFill>
                  <a:schemeClr val="bg1"/>
                </a:solidFill>
              </a:rPr>
              <a:t>cradle</a:t>
            </a:r>
            <a:r>
              <a:rPr lang="sv-SE" dirty="0" smtClean="0">
                <a:solidFill>
                  <a:schemeClr val="bg1"/>
                </a:solidFill>
              </a:rPr>
              <a:t> mission</a:t>
            </a:r>
            <a:endParaRPr lang="sv-S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The </a:t>
            </a:r>
            <a:r>
              <a:rPr lang="sv-SE" dirty="0" err="1" smtClean="0">
                <a:solidFill>
                  <a:schemeClr val="bg1"/>
                </a:solidFill>
              </a:rPr>
              <a:t>outcomes</a:t>
            </a:r>
            <a:r>
              <a:rPr lang="sv-SE" dirty="0" smtClean="0">
                <a:solidFill>
                  <a:schemeClr val="bg1"/>
                </a:solidFill>
              </a:rPr>
              <a:t> …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>
            <a:normAutofit/>
          </a:bodyPr>
          <a:lstStyle/>
          <a:p>
            <a:r>
              <a:rPr lang="sv-SE" sz="2800" dirty="0" smtClean="0">
                <a:solidFill>
                  <a:schemeClr val="bg1"/>
                </a:solidFill>
              </a:rPr>
              <a:t>The overall </a:t>
            </a:r>
            <a:r>
              <a:rPr lang="sv-SE" sz="2800" dirty="0" err="1" smtClean="0">
                <a:solidFill>
                  <a:schemeClr val="bg1"/>
                </a:solidFill>
              </a:rPr>
              <a:t>objective</a:t>
            </a:r>
            <a:r>
              <a:rPr lang="sv-SE" sz="2800" dirty="0" smtClean="0">
                <a:solidFill>
                  <a:schemeClr val="bg1"/>
                </a:solidFill>
              </a:rPr>
              <a:t> is to </a:t>
            </a:r>
            <a:r>
              <a:rPr lang="sv-SE" sz="2800" dirty="0" err="1" smtClean="0">
                <a:solidFill>
                  <a:schemeClr val="bg1"/>
                </a:solidFill>
              </a:rPr>
              <a:t>achieve</a:t>
            </a:r>
            <a:r>
              <a:rPr lang="sv-SE" sz="2800" dirty="0" smtClean="0">
                <a:solidFill>
                  <a:schemeClr val="bg1"/>
                </a:solidFill>
              </a:rPr>
              <a:t> an </a:t>
            </a:r>
            <a:r>
              <a:rPr lang="sv-SE" sz="2800" dirty="0" err="1" smtClean="0">
                <a:solidFill>
                  <a:schemeClr val="bg1"/>
                </a:solidFill>
              </a:rPr>
              <a:t>increased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use</a:t>
            </a:r>
            <a:r>
              <a:rPr lang="sv-SE" sz="2800" dirty="0" smtClean="0">
                <a:solidFill>
                  <a:schemeClr val="bg1"/>
                </a:solidFill>
              </a:rPr>
              <a:t> of </a:t>
            </a:r>
            <a:r>
              <a:rPr lang="sv-SE" sz="2800" dirty="0" err="1" smtClean="0">
                <a:solidFill>
                  <a:schemeClr val="bg1"/>
                </a:solidFill>
              </a:rPr>
              <a:t>renewable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fibres</a:t>
            </a:r>
            <a:r>
              <a:rPr lang="sv-SE" sz="2800" dirty="0" smtClean="0">
                <a:solidFill>
                  <a:schemeClr val="bg1"/>
                </a:solidFill>
              </a:rPr>
              <a:t> in textile, </a:t>
            </a:r>
            <a:r>
              <a:rPr lang="sv-SE" sz="2800" dirty="0" err="1" smtClean="0">
                <a:solidFill>
                  <a:schemeClr val="bg1"/>
                </a:solidFill>
              </a:rPr>
              <a:t>fashion</a:t>
            </a:r>
            <a:r>
              <a:rPr lang="sv-SE" sz="2800" dirty="0" smtClean="0">
                <a:solidFill>
                  <a:schemeClr val="bg1"/>
                </a:solidFill>
              </a:rPr>
              <a:t> and </a:t>
            </a:r>
            <a:r>
              <a:rPr lang="sv-SE" sz="2800" dirty="0" err="1" smtClean="0">
                <a:solidFill>
                  <a:schemeClr val="bg1"/>
                </a:solidFill>
              </a:rPr>
              <a:t>function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related</a:t>
            </a:r>
            <a:r>
              <a:rPr lang="sv-SE" sz="2800" dirty="0" smtClean="0">
                <a:solidFill>
                  <a:schemeClr val="bg1"/>
                </a:solidFill>
              </a:rPr>
              <a:t> to </a:t>
            </a:r>
            <a:r>
              <a:rPr lang="sv-SE" sz="2800" dirty="0" err="1" smtClean="0">
                <a:solidFill>
                  <a:schemeClr val="bg1"/>
                </a:solidFill>
              </a:rPr>
              <a:t>products</a:t>
            </a:r>
            <a:endParaRPr lang="sv-SE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danninger.se/home/wp-content/uploads/2010/08/simonsl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052736"/>
            <a:ext cx="9646233" cy="4141589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20482" name="Picture 2" descr="http://www.adasweden.se/media/user/articles/simonsland020_jpg_469x700_q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36712"/>
            <a:ext cx="6624736" cy="4392949"/>
          </a:xfrm>
          <a:prstGeom prst="rect">
            <a:avLst/>
          </a:prstGeom>
          <a:noFill/>
        </p:spPr>
      </p:pic>
      <p:pic>
        <p:nvPicPr>
          <p:cNvPr id="5" name="Picture 4" descr="http://www.marcusj.se/wordpress/wp-content/uploads/2010/08/007_simon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8352928" cy="6648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The MISTRA CALL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864" y="1484784"/>
            <a:ext cx="8229600" cy="4525963"/>
          </a:xfrm>
        </p:spPr>
        <p:txBody>
          <a:bodyPr/>
          <a:lstStyle/>
          <a:p>
            <a:r>
              <a:rPr lang="sv-SE" dirty="0" err="1" smtClean="0">
                <a:solidFill>
                  <a:schemeClr val="bg1"/>
                </a:solidFill>
              </a:rPr>
              <a:t>Sustainable</a:t>
            </a:r>
            <a:r>
              <a:rPr lang="sv-SE" dirty="0" smtClean="0">
                <a:solidFill>
                  <a:schemeClr val="bg1"/>
                </a:solidFill>
              </a:rPr>
              <a:t> Fashion</a:t>
            </a:r>
          </a:p>
          <a:p>
            <a:r>
              <a:rPr lang="sv-SE" dirty="0" smtClean="0">
                <a:solidFill>
                  <a:schemeClr val="bg1"/>
                </a:solidFill>
              </a:rPr>
              <a:t>International </a:t>
            </a:r>
            <a:r>
              <a:rPr lang="sv-SE" dirty="0" err="1" smtClean="0">
                <a:solidFill>
                  <a:schemeClr val="bg1"/>
                </a:solidFill>
              </a:rPr>
              <a:t>consortiums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err="1" smtClean="0">
                <a:solidFill>
                  <a:schemeClr val="bg1"/>
                </a:solidFill>
              </a:rPr>
              <a:t>Commitment</a:t>
            </a:r>
            <a:r>
              <a:rPr lang="sv-SE" dirty="0" smtClean="0">
                <a:solidFill>
                  <a:schemeClr val="bg1"/>
                </a:solidFill>
              </a:rPr>
              <a:t> from </a:t>
            </a:r>
            <a:r>
              <a:rPr lang="sv-SE" dirty="0" err="1" smtClean="0">
                <a:solidFill>
                  <a:schemeClr val="bg1"/>
                </a:solidFill>
              </a:rPr>
              <a:t>industrial</a:t>
            </a:r>
            <a:r>
              <a:rPr lang="sv-SE" dirty="0" smtClean="0">
                <a:solidFill>
                  <a:schemeClr val="bg1"/>
                </a:solidFill>
              </a:rPr>
              <a:t> partners</a:t>
            </a:r>
          </a:p>
          <a:p>
            <a:r>
              <a:rPr lang="sv-SE" dirty="0" smtClean="0">
                <a:solidFill>
                  <a:schemeClr val="bg1"/>
                </a:solidFill>
              </a:rPr>
              <a:t>In Sweden: from fast </a:t>
            </a:r>
            <a:r>
              <a:rPr lang="sv-SE" dirty="0" err="1" smtClean="0">
                <a:solidFill>
                  <a:schemeClr val="bg1"/>
                </a:solidFill>
              </a:rPr>
              <a:t>fashion</a:t>
            </a:r>
            <a:r>
              <a:rPr lang="sv-SE" dirty="0" smtClean="0">
                <a:solidFill>
                  <a:schemeClr val="bg1"/>
                </a:solidFill>
              </a:rPr>
              <a:t> to </a:t>
            </a:r>
            <a:r>
              <a:rPr lang="sv-SE" dirty="0" err="1" smtClean="0">
                <a:solidFill>
                  <a:schemeClr val="bg1"/>
                </a:solidFill>
              </a:rPr>
              <a:t>sustainable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fashion</a:t>
            </a:r>
            <a:endParaRPr lang="sv-SE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v-SE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v-SE" dirty="0" smtClean="0">
              <a:solidFill>
                <a:schemeClr val="bg1"/>
              </a:solidFill>
            </a:endParaRPr>
          </a:p>
          <a:p>
            <a:endParaRPr lang="sv-SE" dirty="0" smtClean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bg1"/>
                </a:solidFill>
              </a:rPr>
              <a:t>Opportunity</a:t>
            </a:r>
            <a:r>
              <a:rPr lang="sv-SE" dirty="0" smtClean="0">
                <a:solidFill>
                  <a:schemeClr val="bg1"/>
                </a:solidFill>
              </a:rPr>
              <a:t> for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bg1"/>
                </a:solidFill>
              </a:rPr>
              <a:t>Idea</a:t>
            </a:r>
            <a:r>
              <a:rPr lang="sv-SE" dirty="0" smtClean="0">
                <a:solidFill>
                  <a:schemeClr val="bg1"/>
                </a:solidFill>
              </a:rPr>
              <a:t> generation</a:t>
            </a:r>
          </a:p>
          <a:p>
            <a:r>
              <a:rPr lang="sv-SE" dirty="0" err="1" smtClean="0">
                <a:solidFill>
                  <a:schemeClr val="bg1"/>
                </a:solidFill>
              </a:rPr>
              <a:t>Networkning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smtClean="0">
                <a:solidFill>
                  <a:schemeClr val="bg1"/>
                </a:solidFill>
              </a:rPr>
              <a:t>Action research</a:t>
            </a:r>
          </a:p>
          <a:p>
            <a:r>
              <a:rPr lang="sv-SE" dirty="0" err="1" smtClean="0">
                <a:solidFill>
                  <a:schemeClr val="bg1"/>
                </a:solidFill>
              </a:rPr>
              <a:t>Networking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smtClean="0">
                <a:solidFill>
                  <a:schemeClr val="bg1"/>
                </a:solidFill>
              </a:rPr>
              <a:t>New </a:t>
            </a:r>
            <a:r>
              <a:rPr lang="sv-SE" dirty="0" err="1" smtClean="0">
                <a:solidFill>
                  <a:schemeClr val="bg1"/>
                </a:solidFill>
              </a:rPr>
              <a:t>models</a:t>
            </a:r>
            <a:r>
              <a:rPr lang="sv-SE" dirty="0" smtClean="0">
                <a:solidFill>
                  <a:schemeClr val="bg1"/>
                </a:solidFill>
              </a:rPr>
              <a:t> for </a:t>
            </a:r>
            <a:r>
              <a:rPr lang="sv-SE" dirty="0" err="1" smtClean="0">
                <a:solidFill>
                  <a:schemeClr val="bg1"/>
                </a:solidFill>
              </a:rPr>
              <a:t>sustainable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fashion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err="1" smtClean="0">
                <a:solidFill>
                  <a:schemeClr val="bg1"/>
                </a:solidFill>
              </a:rPr>
              <a:t>Networking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smtClean="0">
                <a:solidFill>
                  <a:schemeClr val="bg1"/>
                </a:solidFill>
              </a:rPr>
              <a:t>…. </a:t>
            </a:r>
            <a:endParaRPr lang="sv-S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sv-SE" dirty="0" err="1" smtClean="0">
                <a:solidFill>
                  <a:schemeClr val="bg1"/>
                </a:solidFill>
              </a:rPr>
              <a:t>Tangible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results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sv-SE" dirty="0" err="1" smtClean="0">
                <a:solidFill>
                  <a:schemeClr val="bg1"/>
                </a:solidFill>
              </a:rPr>
              <a:t>Shift</a:t>
            </a:r>
            <a:r>
              <a:rPr lang="sv-SE" dirty="0" smtClean="0">
                <a:solidFill>
                  <a:schemeClr val="bg1"/>
                </a:solidFill>
              </a:rPr>
              <a:t> of </a:t>
            </a:r>
            <a:r>
              <a:rPr lang="sv-SE" dirty="0" err="1" smtClean="0">
                <a:solidFill>
                  <a:schemeClr val="bg1"/>
                </a:solidFill>
              </a:rPr>
              <a:t>preferences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among</a:t>
            </a:r>
            <a:r>
              <a:rPr lang="sv-SE" dirty="0" smtClean="0">
                <a:solidFill>
                  <a:schemeClr val="bg1"/>
                </a:solidFill>
              </a:rPr>
              <a:t> the market </a:t>
            </a:r>
            <a:r>
              <a:rPr lang="sv-SE" dirty="0" err="1" smtClean="0">
                <a:solidFill>
                  <a:schemeClr val="bg1"/>
                </a:solidFill>
              </a:rPr>
              <a:t>actors</a:t>
            </a:r>
            <a:r>
              <a:rPr lang="sv-SE" dirty="0" smtClean="0">
                <a:solidFill>
                  <a:schemeClr val="bg1"/>
                </a:solidFill>
              </a:rPr>
              <a:t> and </a:t>
            </a:r>
            <a:r>
              <a:rPr lang="sv-SE" dirty="0" err="1" smtClean="0">
                <a:solidFill>
                  <a:schemeClr val="bg1"/>
                </a:solidFill>
              </a:rPr>
              <a:t>consumers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err="1" smtClean="0">
                <a:solidFill>
                  <a:schemeClr val="bg1"/>
                </a:solidFill>
              </a:rPr>
              <a:t>More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man-made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fibre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products</a:t>
            </a:r>
            <a:r>
              <a:rPr lang="sv-SE" dirty="0" smtClean="0">
                <a:solidFill>
                  <a:schemeClr val="bg1"/>
                </a:solidFill>
              </a:rPr>
              <a:t> in the </a:t>
            </a:r>
            <a:r>
              <a:rPr lang="sv-SE" dirty="0" err="1" smtClean="0">
                <a:solidFill>
                  <a:schemeClr val="bg1"/>
                </a:solidFill>
              </a:rPr>
              <a:t>participating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companies</a:t>
            </a:r>
            <a:r>
              <a:rPr lang="sv-SE" dirty="0" smtClean="0">
                <a:solidFill>
                  <a:schemeClr val="bg1"/>
                </a:solidFill>
              </a:rPr>
              <a:t>’ </a:t>
            </a:r>
            <a:r>
              <a:rPr lang="sv-SE" dirty="0" err="1" smtClean="0">
                <a:solidFill>
                  <a:schemeClr val="bg1"/>
                </a:solidFill>
              </a:rPr>
              <a:t>product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ranges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err="1" smtClean="0">
                <a:solidFill>
                  <a:schemeClr val="bg1"/>
                </a:solidFill>
              </a:rPr>
              <a:t>Improved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product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properties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through</a:t>
            </a:r>
            <a:r>
              <a:rPr lang="sv-SE" dirty="0" smtClean="0">
                <a:solidFill>
                  <a:schemeClr val="bg1"/>
                </a:solidFill>
              </a:rPr>
              <a:t> new </a:t>
            </a:r>
            <a:r>
              <a:rPr lang="sv-SE" dirty="0" err="1" smtClean="0">
                <a:solidFill>
                  <a:schemeClr val="bg1"/>
                </a:solidFill>
              </a:rPr>
              <a:t>technologies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</a:p>
          <a:p>
            <a:r>
              <a:rPr lang="sv-SE" dirty="0" err="1" smtClean="0">
                <a:solidFill>
                  <a:schemeClr val="bg1"/>
                </a:solidFill>
              </a:rPr>
              <a:t>Demonstrators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early</a:t>
            </a:r>
            <a:r>
              <a:rPr lang="sv-SE" dirty="0" smtClean="0">
                <a:solidFill>
                  <a:schemeClr val="bg1"/>
                </a:solidFill>
              </a:rPr>
              <a:t> in the </a:t>
            </a:r>
            <a:r>
              <a:rPr lang="sv-SE" dirty="0" err="1" smtClean="0">
                <a:solidFill>
                  <a:schemeClr val="bg1"/>
                </a:solidFill>
              </a:rPr>
              <a:t>project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err="1" smtClean="0">
                <a:solidFill>
                  <a:schemeClr val="bg1"/>
                </a:solidFill>
              </a:rPr>
              <a:t>Effective</a:t>
            </a:r>
            <a:r>
              <a:rPr lang="sv-SE" dirty="0" smtClean="0">
                <a:solidFill>
                  <a:schemeClr val="bg1"/>
                </a:solidFill>
              </a:rPr>
              <a:t> (ECO2) </a:t>
            </a:r>
            <a:r>
              <a:rPr lang="sv-SE" dirty="0" err="1" smtClean="0">
                <a:solidFill>
                  <a:schemeClr val="bg1"/>
                </a:solidFill>
              </a:rPr>
              <a:t>supply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chains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supported</a:t>
            </a:r>
            <a:r>
              <a:rPr lang="sv-SE" dirty="0" smtClean="0">
                <a:solidFill>
                  <a:schemeClr val="bg1"/>
                </a:solidFill>
              </a:rPr>
              <a:t> by </a:t>
            </a:r>
            <a:r>
              <a:rPr lang="sv-SE" dirty="0" err="1" smtClean="0">
                <a:solidFill>
                  <a:schemeClr val="bg1"/>
                </a:solidFill>
              </a:rPr>
              <a:t>practical</a:t>
            </a:r>
            <a:r>
              <a:rPr lang="sv-SE" dirty="0" smtClean="0">
                <a:solidFill>
                  <a:schemeClr val="bg1"/>
                </a:solidFill>
              </a:rPr>
              <a:t> management </a:t>
            </a:r>
            <a:r>
              <a:rPr lang="sv-SE" dirty="0" err="1" smtClean="0">
                <a:solidFill>
                  <a:schemeClr val="bg1"/>
                </a:solidFill>
              </a:rPr>
              <a:t>tools</a:t>
            </a:r>
            <a:endParaRPr lang="sv-SE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51050" y="1196975"/>
            <a:ext cx="1368425" cy="403225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563938" y="1196975"/>
            <a:ext cx="1295400" cy="403225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003800" y="1196975"/>
            <a:ext cx="1368425" cy="403225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chemeClr val="bg1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563888" y="1196752"/>
            <a:ext cx="1296144" cy="224676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>
                <a:solidFill>
                  <a:schemeClr val="bg1"/>
                </a:solidFill>
              </a:rPr>
              <a:t>T</a:t>
            </a:r>
          </a:p>
          <a:p>
            <a:pPr algn="ctr">
              <a:spcBef>
                <a:spcPct val="50000"/>
              </a:spcBef>
            </a:pPr>
            <a:r>
              <a:rPr lang="en-GB" sz="1600" dirty="0">
                <a:solidFill>
                  <a:schemeClr val="bg1"/>
                </a:solidFill>
              </a:rPr>
              <a:t>Textile Technology</a:t>
            </a:r>
          </a:p>
          <a:p>
            <a:pPr algn="ctr">
              <a:spcBef>
                <a:spcPct val="50000"/>
              </a:spcBef>
            </a:pP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755576" y="4077072"/>
            <a:ext cx="5832648" cy="936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323945"/>
            <a:ext cx="84049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Swedish School of Textiles at University of Borås</a:t>
            </a:r>
            <a:endParaRPr lang="sv-SE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755576" y="2925887"/>
            <a:ext cx="6048672" cy="719137"/>
          </a:xfrm>
          <a:prstGeom prst="homePlate">
            <a:avLst>
              <a:gd name="adj" fmla="val 273876"/>
            </a:avLst>
          </a:prstGeom>
          <a:solidFill>
            <a:srgbClr val="92D050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sv-SE">
              <a:solidFill>
                <a:schemeClr val="bg1"/>
              </a:solidFill>
            </a:endParaRPr>
          </a:p>
        </p:txBody>
      </p:sp>
      <p:pic>
        <p:nvPicPr>
          <p:cNvPr id="8" name="Picture 7" descr="STlogos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55576" y="2636911"/>
            <a:ext cx="1152128" cy="1152129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55576" y="4017838"/>
            <a:ext cx="1296144" cy="10079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cs typeface="Arial" charset="0"/>
              </a:rPr>
              <a:t>F:3</a:t>
            </a:r>
            <a:endParaRPr lang="en-US" sz="2800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1050" b="1" dirty="0" smtClean="0">
                <a:cs typeface="Arial" charset="0"/>
              </a:rPr>
              <a:t>Fashion,</a:t>
            </a:r>
            <a:r>
              <a:rPr lang="en-US" sz="1050" b="1" dirty="0">
                <a:cs typeface="Arial" charset="0"/>
              </a:rPr>
              <a:t> </a:t>
            </a:r>
            <a:r>
              <a:rPr lang="en-US" sz="1050" b="1" dirty="0" smtClean="0">
                <a:cs typeface="Arial" charset="0"/>
              </a:rPr>
              <a:t>Function,</a:t>
            </a:r>
          </a:p>
          <a:p>
            <a:pPr>
              <a:spcBef>
                <a:spcPct val="50000"/>
              </a:spcBef>
            </a:pPr>
            <a:r>
              <a:rPr lang="en-US" sz="1050" b="1" dirty="0" smtClean="0">
                <a:cs typeface="Arial" charset="0"/>
              </a:rPr>
              <a:t>Futures</a:t>
            </a:r>
            <a:endParaRPr lang="en-US" sz="1050" b="1" dirty="0">
              <a:cs typeface="Arial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051720" y="1196752"/>
            <a:ext cx="13684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>
                <a:solidFill>
                  <a:schemeClr val="bg1"/>
                </a:solidFill>
              </a:rPr>
              <a:t>D</a:t>
            </a:r>
          </a:p>
          <a:p>
            <a:pPr algn="ctr">
              <a:spcBef>
                <a:spcPct val="50000"/>
              </a:spcBef>
            </a:pPr>
            <a:r>
              <a:rPr lang="en-GB" sz="1600" dirty="0">
                <a:solidFill>
                  <a:schemeClr val="bg1"/>
                </a:solidFill>
              </a:rPr>
              <a:t>Fashion-, Textile-, Craft-Design</a:t>
            </a:r>
          </a:p>
          <a:p>
            <a:pPr algn="ctr">
              <a:spcBef>
                <a:spcPct val="50000"/>
              </a:spcBef>
            </a:pPr>
            <a:endParaRPr lang="en-GB" sz="1600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003800" y="1196752"/>
            <a:ext cx="136842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>
                <a:solidFill>
                  <a:schemeClr val="bg1"/>
                </a:solidFill>
              </a:rPr>
              <a:t>B&amp;M</a:t>
            </a:r>
          </a:p>
          <a:p>
            <a:pPr algn="ctr">
              <a:spcBef>
                <a:spcPct val="50000"/>
              </a:spcBef>
            </a:pPr>
            <a:r>
              <a:rPr lang="en-GB" sz="1600" dirty="0">
                <a:solidFill>
                  <a:schemeClr val="bg1"/>
                </a:solidFill>
              </a:rPr>
              <a:t>Textile Business &amp; Management</a:t>
            </a:r>
          </a:p>
          <a:p>
            <a:pPr algn="ctr">
              <a:spcBef>
                <a:spcPct val="50000"/>
              </a:spcBef>
            </a:pP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659563" y="5013325"/>
            <a:ext cx="1081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323528" y="5085184"/>
            <a:ext cx="8280400" cy="15128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611560" y="5445224"/>
            <a:ext cx="72009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 dirty="0"/>
              <a:t>Full scale laboratories</a:t>
            </a:r>
          </a:p>
          <a:p>
            <a:pPr algn="ctr"/>
            <a:r>
              <a:rPr lang="en-GB" sz="2000" dirty="0"/>
              <a:t>Knitting, Weaving, Finishing-dyeing-printing, Sewing &amp; assembly</a:t>
            </a:r>
          </a:p>
          <a:p>
            <a:pPr>
              <a:spcBef>
                <a:spcPct val="50000"/>
              </a:spcBef>
            </a:pPr>
            <a:endParaRPr lang="sv-S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7" grpId="0" animBg="1"/>
      <p:bldP spid="9" grpId="0" animBg="1"/>
      <p:bldP spid="11" grpId="0"/>
      <p:bldP spid="15" grpId="0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2"/>
          <p:cNvGrpSpPr>
            <a:grpSpLocks noChangeAspect="1"/>
          </p:cNvGrpSpPr>
          <p:nvPr/>
        </p:nvGrpSpPr>
        <p:grpSpPr bwMode="auto">
          <a:xfrm>
            <a:off x="611114" y="1080737"/>
            <a:ext cx="7921626" cy="5013326"/>
            <a:chOff x="431" y="455"/>
            <a:chExt cx="4990" cy="3158"/>
          </a:xfrm>
        </p:grpSpPr>
        <p:sp>
          <p:nvSpPr>
            <p:cNvPr id="21512" name="_s30727"/>
            <p:cNvSpPr>
              <a:spLocks noChangeArrowheads="1"/>
            </p:cNvSpPr>
            <p:nvPr/>
          </p:nvSpPr>
          <p:spPr bwMode="auto">
            <a:xfrm>
              <a:off x="431" y="455"/>
              <a:ext cx="4990" cy="315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71183" tIns="35591" rIns="71183" bIns="35591" anchor="ctr"/>
            <a:lstStyle/>
            <a:p>
              <a:pPr algn="ctr"/>
              <a:endParaRPr lang="en-GB" sz="3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1509" name="_s30724"/>
            <p:cNvSpPr>
              <a:spLocks noChangeShapeType="1"/>
            </p:cNvSpPr>
            <p:nvPr/>
          </p:nvSpPr>
          <p:spPr bwMode="auto">
            <a:xfrm flipH="1">
              <a:off x="1927" y="1843"/>
              <a:ext cx="340" cy="1"/>
            </a:xfrm>
            <a:prstGeom prst="line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21510" name="_s30725"/>
            <p:cNvSpPr>
              <a:spLocks noChangeArrowheads="1"/>
            </p:cNvSpPr>
            <p:nvPr/>
          </p:nvSpPr>
          <p:spPr bwMode="auto">
            <a:xfrm>
              <a:off x="522" y="1151"/>
              <a:ext cx="1406" cy="141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71183" tIns="35591" rIns="71183" bIns="35591" anchor="ctr"/>
            <a:lstStyle/>
            <a:p>
              <a:pPr algn="ctr"/>
              <a:endParaRPr lang="en-GB" sz="2000" dirty="0" smtClean="0">
                <a:solidFill>
                  <a:schemeClr val="bg1"/>
                </a:solidFill>
                <a:latin typeface="Calibri" pitchFamily="34" charset="0"/>
                <a:ea typeface="ＭＳ Ｐゴシック" pitchFamily="44" charset="-128"/>
              </a:endParaRPr>
            </a:p>
            <a:p>
              <a:pPr algn="ctr"/>
              <a:r>
                <a:rPr lang="en-GB" sz="2000" dirty="0" smtClean="0">
                  <a:solidFill>
                    <a:schemeClr val="bg1"/>
                  </a:solidFill>
                  <a:latin typeface="Calibri" pitchFamily="34" charset="0"/>
                  <a:ea typeface="ＭＳ Ｐゴシック" pitchFamily="44" charset="-128"/>
                </a:rPr>
                <a:t>Experimental</a:t>
              </a:r>
              <a:endParaRPr lang="en-GB" sz="2000" dirty="0">
                <a:solidFill>
                  <a:schemeClr val="bg1"/>
                </a:solidFill>
                <a:latin typeface="Calibri" pitchFamily="34" charset="0"/>
                <a:ea typeface="ＭＳ Ｐゴシック" pitchFamily="44" charset="-128"/>
              </a:endParaRPr>
            </a:p>
            <a:p>
              <a:pPr algn="ctr"/>
              <a:r>
                <a:rPr lang="en-GB" sz="2000" dirty="0" smtClean="0">
                  <a:solidFill>
                    <a:schemeClr val="bg1"/>
                  </a:solidFill>
                  <a:latin typeface="Calibri" pitchFamily="34" charset="0"/>
                  <a:ea typeface="ＭＳ Ｐゴシック" pitchFamily="44" charset="-128"/>
                </a:rPr>
                <a:t>R&amp;D</a:t>
              </a:r>
              <a:endParaRPr lang="en-GB" sz="2000" dirty="0">
                <a:solidFill>
                  <a:schemeClr val="bg1"/>
                </a:solidFill>
                <a:latin typeface="Calibri" pitchFamily="34" charset="0"/>
                <a:ea typeface="ＭＳ Ｐゴシック" pitchFamily="44" charset="-128"/>
              </a:endParaRPr>
            </a:p>
            <a:p>
              <a:pPr algn="ctr"/>
              <a:r>
                <a:rPr lang="en-GB" dirty="0">
                  <a:solidFill>
                    <a:schemeClr val="bg1"/>
                  </a:solidFill>
                </a:rPr>
                <a:t>Technology lab..</a:t>
              </a:r>
              <a:endParaRPr lang="en-GB" dirty="0">
                <a:solidFill>
                  <a:schemeClr val="bg1"/>
                </a:solidFill>
                <a:latin typeface="Calibri" pitchFamily="34" charset="0"/>
                <a:ea typeface="ＭＳ Ｐゴシック" pitchFamily="44" charset="-128"/>
              </a:endParaRPr>
            </a:p>
            <a:p>
              <a:pPr algn="ctr"/>
              <a:r>
                <a:rPr lang="en-GB" dirty="0">
                  <a:solidFill>
                    <a:schemeClr val="bg1"/>
                  </a:solidFill>
                  <a:ea typeface="ＭＳ Ｐゴシック" pitchFamily="44" charset="-128"/>
                </a:rPr>
                <a:t>Design lab.</a:t>
              </a:r>
            </a:p>
            <a:p>
              <a:pPr algn="ctr"/>
              <a:endParaRPr lang="en-GB" dirty="0">
                <a:solidFill>
                  <a:schemeClr val="bg1"/>
                </a:solidFill>
                <a:ea typeface="ＭＳ Ｐゴシック" pitchFamily="44" charset="-128"/>
              </a:endParaRPr>
            </a:p>
            <a:p>
              <a:pPr algn="ctr"/>
              <a:endParaRPr lang="en-GB" dirty="0">
                <a:solidFill>
                  <a:schemeClr val="bg1"/>
                </a:solidFill>
                <a:latin typeface="Calibri" pitchFamily="34" charset="0"/>
                <a:ea typeface="ＭＳ Ｐゴシック" pitchFamily="44" charset="-128"/>
              </a:endParaRPr>
            </a:p>
          </p:txBody>
        </p:sp>
        <p:sp>
          <p:nvSpPr>
            <p:cNvPr id="21513" name="_s30728"/>
            <p:cNvSpPr>
              <a:spLocks noChangeShapeType="1"/>
            </p:cNvSpPr>
            <p:nvPr/>
          </p:nvSpPr>
          <p:spPr bwMode="auto">
            <a:xfrm>
              <a:off x="2827" y="2137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21516" name="Picture 11" descr="STlogo"/>
            <p:cNvSpPr>
              <a:spLocks noChangeAspect="1" noChangeArrowheads="1"/>
            </p:cNvSpPr>
            <p:nvPr/>
          </p:nvSpPr>
          <p:spPr bwMode="auto">
            <a:xfrm>
              <a:off x="2472" y="1253"/>
              <a:ext cx="776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517" name="Line 12"/>
            <p:cNvSpPr>
              <a:spLocks noChangeShapeType="1"/>
            </p:cNvSpPr>
            <p:nvPr/>
          </p:nvSpPr>
          <p:spPr bwMode="auto">
            <a:xfrm flipH="1" flipV="1">
              <a:off x="3561" y="1842"/>
              <a:ext cx="363" cy="1"/>
            </a:xfrm>
            <a:prstGeom prst="line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21514" name="_s30729"/>
            <p:cNvSpPr>
              <a:spLocks noChangeArrowheads="1"/>
            </p:cNvSpPr>
            <p:nvPr/>
          </p:nvSpPr>
          <p:spPr bwMode="auto">
            <a:xfrm>
              <a:off x="3833" y="1117"/>
              <a:ext cx="1452" cy="141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71183" tIns="35591" rIns="71183" bIns="35591" anchor="ctr"/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</a:rPr>
                <a:t>Business </a:t>
              </a:r>
            </a:p>
            <a:p>
              <a:pPr algn="ctr"/>
              <a:r>
                <a:rPr lang="en-GB" sz="2000" dirty="0" smtClean="0">
                  <a:solidFill>
                    <a:schemeClr val="bg1"/>
                  </a:solidFill>
                  <a:latin typeface="Calibri" pitchFamily="34" charset="0"/>
                </a:rPr>
                <a:t>innovation</a:t>
              </a:r>
              <a:endParaRPr lang="en-GB" sz="2000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/>
              <a:r>
                <a:rPr lang="en-GB" dirty="0">
                  <a:solidFill>
                    <a:schemeClr val="bg1"/>
                  </a:solidFill>
                </a:rPr>
                <a:t>Company projects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</a:rPr>
                <a:t>Prototype factory</a:t>
              </a:r>
            </a:p>
            <a:p>
              <a:pPr algn="ctr"/>
              <a:endParaRPr lang="sv-SE" sz="2000" dirty="0">
                <a:solidFill>
                  <a:schemeClr val="bg1"/>
                </a:solidFill>
                <a:latin typeface="Calibri" pitchFamily="34" charset="0"/>
                <a:ea typeface="ＭＳ Ｐゴシック" pitchFamily="44" charset="-128"/>
              </a:endParaRPr>
            </a:p>
          </p:txBody>
        </p:sp>
      </p:grpSp>
      <p:pic>
        <p:nvPicPr>
          <p:cNvPr id="21508" name="Picture 3" descr="STlogos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12776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ktangel 13"/>
          <p:cNvSpPr/>
          <p:nvPr/>
        </p:nvSpPr>
        <p:spPr>
          <a:xfrm>
            <a:off x="2144961" y="4644425"/>
            <a:ext cx="4731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alibri" pitchFamily="34" charset="0"/>
              </a:rPr>
              <a:t>An environment for growth</a:t>
            </a:r>
            <a:endParaRPr lang="en-GB" sz="3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dailypoetics.typepad.com/daily_poetics/images/dynamic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4704523" cy="3528392"/>
          </a:xfrm>
          <a:prstGeom prst="rect">
            <a:avLst/>
          </a:prstGeom>
          <a:noFill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855491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60432" cy="605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128" y="161591"/>
            <a:ext cx="6804248" cy="62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rbjörn Lundh, Lars Brandin och Erney Mats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074" y="260648"/>
            <a:ext cx="5541206" cy="3672408"/>
          </a:xfrm>
          <a:prstGeom prst="rect">
            <a:avLst/>
          </a:prstGeom>
          <a:noFill/>
        </p:spPr>
      </p:pic>
      <p:pic>
        <p:nvPicPr>
          <p:cNvPr id="1028" name="Picture 4" descr="2010-10-08_jamfore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889108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920</Words>
  <Application>Microsoft Office PowerPoint</Application>
  <PresentationFormat>Bildschirmpräsentation (4:3)</PresentationFormat>
  <Paragraphs>198</Paragraphs>
  <Slides>32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Office-tema</vt:lpstr>
      <vt:lpstr>Biella, 15-17 October 2010  The Swedish School of Textiles University of Borås </vt:lpstr>
      <vt:lpstr>Borås: the textile cluster of Sweden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The Fashion &amp; Textile Industry</vt:lpstr>
      <vt:lpstr>Report from UNEP FI + PRI (principles for Responsible Investment)</vt:lpstr>
      <vt:lpstr>Consumption of Water</vt:lpstr>
      <vt:lpstr>PowerPoint-Präsentation</vt:lpstr>
      <vt:lpstr>Resources</vt:lpstr>
      <vt:lpstr>Expansions</vt:lpstr>
      <vt:lpstr>Consumers’ perceptions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Fashion Management Research  at University of Borås</vt:lpstr>
      <vt:lpstr>Changing fibres  (Forest &amp; Function) F:2</vt:lpstr>
      <vt:lpstr>Changing fibres …</vt:lpstr>
      <vt:lpstr>Pulp Fashion</vt:lpstr>
      <vt:lpstr>The outcomes …</vt:lpstr>
      <vt:lpstr>The MISTRA CALL</vt:lpstr>
      <vt:lpstr>Opportunity for </vt:lpstr>
      <vt:lpstr>Tangible results</vt:lpstr>
    </vt:vector>
  </TitlesOfParts>
  <Company>Högskolan i Borås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Fashion, Functions and Futures F3</dc:title>
  <dc:creator>Dator PC962706 THS ADM</dc:creator>
  <cp:lastModifiedBy>Simo</cp:lastModifiedBy>
  <cp:revision>87</cp:revision>
  <dcterms:created xsi:type="dcterms:W3CDTF">2010-09-25T09:57:53Z</dcterms:created>
  <dcterms:modified xsi:type="dcterms:W3CDTF">2010-10-27T08:26:03Z</dcterms:modified>
</cp:coreProperties>
</file>